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  <p:sldId id="300" r:id="rId78"/>
    <p:sldId id="301" r:id="rId7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ahkwang Light" charset="1" panose="00000300000000000000"/>
      <p:regular r:id="rId10"/>
    </p:embeddedFont>
    <p:embeddedFont>
      <p:font typeface="Fahkwang Light Bold" charset="1" panose="00000600000000000000"/>
      <p:regular r:id="rId11"/>
    </p:embeddedFont>
    <p:embeddedFont>
      <p:font typeface="Fahkwang Light Italics" charset="1" panose="00000300000000000000"/>
      <p:regular r:id="rId12"/>
    </p:embeddedFont>
    <p:embeddedFont>
      <p:font typeface="Fahkwang Light Bold Italics" charset="1" panose="00000600000000000000"/>
      <p:regular r:id="rId13"/>
    </p:embeddedFont>
    <p:embeddedFont>
      <p:font typeface="Gothic A1 Bold" charset="1" panose="00000000000000000000"/>
      <p:regular r:id="rId14"/>
    </p:embeddedFont>
    <p:embeddedFont>
      <p:font typeface="Gothic A1 Bold Bold" charset="1" panose="00000000000000000000"/>
      <p:regular r:id="rId15"/>
    </p:embeddedFont>
    <p:embeddedFont>
      <p:font typeface="HCR Batang" charset="1" panose="02030604000101010101"/>
      <p:regular r:id="rId16"/>
    </p:embeddedFont>
    <p:embeddedFont>
      <p:font typeface="HCR Batang Bold" charset="1" panose="02030804000101010101"/>
      <p:regular r:id="rId17"/>
    </p:embeddedFont>
    <p:embeddedFont>
      <p:font typeface="Nanum Square Round Bold" charset="1" panose="020B0600000101010101"/>
      <p:regular r:id="rId18"/>
    </p:embeddedFont>
    <p:embeddedFont>
      <p:font typeface="Nanum Square Round Bold Bold" charset="1" panose="020B0600000101010101"/>
      <p:regular r:id="rId19"/>
    </p:embeddedFont>
    <p:embeddedFont>
      <p:font typeface="Nanum Gothic Regular" charset="1" panose="020D0604000000000000"/>
      <p:regular r:id="rId20"/>
    </p:embeddedFont>
    <p:embeddedFont>
      <p:font typeface="Nanum Gothic Regular Bold" charset="1" panose="020D0804000000000000"/>
      <p:regular r:id="rId21"/>
    </p:embeddedFont>
    <p:embeddedFont>
      <p:font typeface="Maharlika" charset="1" panose="00000000000000000000"/>
      <p:regular r:id="rId22"/>
    </p:embeddedFont>
    <p:embeddedFont>
      <p:font typeface="TDTD고딕M" charset="1" panose="02000603000000000000"/>
      <p:regular r:id="rId23"/>
    </p:embeddedFont>
    <p:embeddedFont>
      <p:font typeface="Arial Nova" charset="1" panose="020B0504020202020204"/>
      <p:regular r:id="rId24"/>
    </p:embeddedFont>
    <p:embeddedFont>
      <p:font typeface="Arial Nova Bold" charset="1" panose="020B0804020202020204"/>
      <p:regular r:id="rId25"/>
    </p:embeddedFont>
    <p:embeddedFont>
      <p:font typeface="Arial Nova Italics" charset="1" panose="020B0504020202090204"/>
      <p:regular r:id="rId26"/>
    </p:embeddedFont>
    <p:embeddedFont>
      <p:font typeface="Arial Nova Bold Italics" charset="1" panose="020B0804020202090204"/>
      <p:regular r:id="rId27"/>
    </p:embeddedFont>
    <p:embeddedFont>
      <p:font typeface="Arial Nova Light" charset="1" panose="020B0304020202020204"/>
      <p:regular r:id="rId28"/>
    </p:embeddedFont>
    <p:embeddedFont>
      <p:font typeface="Arial Nova Light Italics" charset="1" panose="020B0304020202090204"/>
      <p:regular r:id="rId29"/>
    </p:embeddedFont>
    <p:embeddedFont>
      <p:font typeface="Arial" charset="1" panose="020B0502020202020204"/>
      <p:regular r:id="rId30"/>
    </p:embeddedFont>
    <p:embeddedFont>
      <p:font typeface="Arial Bold" charset="1" panose="020B0802020202020204"/>
      <p:regular r:id="rId31"/>
    </p:embeddedFont>
    <p:embeddedFont>
      <p:font typeface="Arial Italics" charset="1" panose="020B0502020202090204"/>
      <p:regular r:id="rId32"/>
    </p:embeddedFont>
    <p:embeddedFont>
      <p:font typeface="Arial Bold Italics" charset="1" panose="020B080202020209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slides/slide20.xml" Type="http://schemas.openxmlformats.org/officeDocument/2006/relationships/slide"/><Relationship Id="rId54" Target="slides/slide21.xml" Type="http://schemas.openxmlformats.org/officeDocument/2006/relationships/slide"/><Relationship Id="rId55" Target="slides/slide22.xml" Type="http://schemas.openxmlformats.org/officeDocument/2006/relationships/slide"/><Relationship Id="rId56" Target="slides/slide23.xml" Type="http://schemas.openxmlformats.org/officeDocument/2006/relationships/slide"/><Relationship Id="rId57" Target="slides/slide24.xml" Type="http://schemas.openxmlformats.org/officeDocument/2006/relationships/slide"/><Relationship Id="rId58" Target="slides/slide25.xml" Type="http://schemas.openxmlformats.org/officeDocument/2006/relationships/slide"/><Relationship Id="rId59" Target="slides/slide26.xml" Type="http://schemas.openxmlformats.org/officeDocument/2006/relationships/slide"/><Relationship Id="rId6" Target="fonts/font6.fntdata" Type="http://schemas.openxmlformats.org/officeDocument/2006/relationships/font"/><Relationship Id="rId60" Target="slides/slide27.xml" Type="http://schemas.openxmlformats.org/officeDocument/2006/relationships/slide"/><Relationship Id="rId61" Target="slides/slide28.xml" Type="http://schemas.openxmlformats.org/officeDocument/2006/relationships/slide"/><Relationship Id="rId62" Target="slides/slide29.xml" Type="http://schemas.openxmlformats.org/officeDocument/2006/relationships/slide"/><Relationship Id="rId63" Target="slides/slide30.xml" Type="http://schemas.openxmlformats.org/officeDocument/2006/relationships/slide"/><Relationship Id="rId64" Target="slides/slide31.xml" Type="http://schemas.openxmlformats.org/officeDocument/2006/relationships/slide"/><Relationship Id="rId65" Target="slides/slide32.xml" Type="http://schemas.openxmlformats.org/officeDocument/2006/relationships/slide"/><Relationship Id="rId66" Target="slides/slide33.xml" Type="http://schemas.openxmlformats.org/officeDocument/2006/relationships/slide"/><Relationship Id="rId67" Target="slides/slide34.xml" Type="http://schemas.openxmlformats.org/officeDocument/2006/relationships/slide"/><Relationship Id="rId68" Target="slides/slide35.xml" Type="http://schemas.openxmlformats.org/officeDocument/2006/relationships/slide"/><Relationship Id="rId69" Target="slides/slide36.xml" Type="http://schemas.openxmlformats.org/officeDocument/2006/relationships/slide"/><Relationship Id="rId7" Target="fonts/font7.fntdata" Type="http://schemas.openxmlformats.org/officeDocument/2006/relationships/font"/><Relationship Id="rId70" Target="slides/slide37.xml" Type="http://schemas.openxmlformats.org/officeDocument/2006/relationships/slide"/><Relationship Id="rId71" Target="slides/slide38.xml" Type="http://schemas.openxmlformats.org/officeDocument/2006/relationships/slide"/><Relationship Id="rId72" Target="slides/slide39.xml" Type="http://schemas.openxmlformats.org/officeDocument/2006/relationships/slide"/><Relationship Id="rId73" Target="slides/slide40.xml" Type="http://schemas.openxmlformats.org/officeDocument/2006/relationships/slide"/><Relationship Id="rId74" Target="slides/slide41.xml" Type="http://schemas.openxmlformats.org/officeDocument/2006/relationships/slide"/><Relationship Id="rId75" Target="slides/slide42.xml" Type="http://schemas.openxmlformats.org/officeDocument/2006/relationships/slide"/><Relationship Id="rId76" Target="slides/slide43.xml" Type="http://schemas.openxmlformats.org/officeDocument/2006/relationships/slide"/><Relationship Id="rId77" Target="slides/slide44.xml" Type="http://schemas.openxmlformats.org/officeDocument/2006/relationships/slide"/><Relationship Id="rId78" Target="slides/slide45.xml" Type="http://schemas.openxmlformats.org/officeDocument/2006/relationships/slide"/><Relationship Id="rId79" Target="slides/slide46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jpe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jpeg" Type="http://schemas.openxmlformats.org/officeDocument/2006/relationships/image"/><Relationship Id="rId4" Target="../media/image56.jpeg" Type="http://schemas.openxmlformats.org/officeDocument/2006/relationships/image"/><Relationship Id="rId5" Target="../media/image57.jpeg" Type="http://schemas.openxmlformats.org/officeDocument/2006/relationships/image"/><Relationship Id="rId6" Target="../media/image58.png" Type="http://schemas.openxmlformats.org/officeDocument/2006/relationships/image"/><Relationship Id="rId7" Target="../media/image59.jpe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11" Target="../media/image72.pn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3773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460346" y="760069"/>
            <a:ext cx="5722101" cy="5968293"/>
          </a:xfrm>
          <a:custGeom>
            <a:avLst/>
            <a:gdLst/>
            <a:ahLst/>
            <a:cxnLst/>
            <a:rect r="r" b="b" t="t" l="l"/>
            <a:pathLst>
              <a:path h="5968293" w="5722101">
                <a:moveTo>
                  <a:pt x="0" y="0"/>
                </a:moveTo>
                <a:lnTo>
                  <a:pt x="5722101" y="0"/>
                </a:lnTo>
                <a:lnTo>
                  <a:pt x="5722101" y="5968293"/>
                </a:lnTo>
                <a:lnTo>
                  <a:pt x="0" y="5968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607" y="5997536"/>
            <a:ext cx="13946790" cy="363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40"/>
              </a:lnSpc>
            </a:pPr>
            <a:r>
              <a:rPr lang="en-US" sz="7800" spc="-78">
                <a:solidFill>
                  <a:srgbClr val="FFFFFF"/>
                </a:solidFill>
                <a:ea typeface="TDTD고딕M"/>
              </a:rPr>
              <a:t>텍스트 마이닝을 이용한</a:t>
            </a:r>
            <a:r>
              <a:rPr lang="en-US" sz="7800" spc="-78">
                <a:solidFill>
                  <a:srgbClr val="FFFFFF"/>
                </a:solidFill>
                <a:latin typeface="TDTD고딕M"/>
              </a:rPr>
              <a:t> </a:t>
            </a:r>
          </a:p>
          <a:p>
            <a:pPr>
              <a:lnSpc>
                <a:spcPts val="7670"/>
              </a:lnSpc>
            </a:pPr>
            <a:r>
              <a:rPr lang="en-US" sz="5900" spc="-59">
                <a:solidFill>
                  <a:srgbClr val="FFFFFF"/>
                </a:solidFill>
                <a:latin typeface="TDTD고딕M"/>
              </a:rPr>
              <a:t>LG화학&amp;대한항공 주가 등하락 예측 모델</a:t>
            </a:r>
          </a:p>
          <a:p>
            <a:pPr>
              <a:lnSpc>
                <a:spcPts val="1104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755139" y="8279808"/>
            <a:ext cx="789465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6"/>
              </a:lnSpc>
              <a:spcBef>
                <a:spcPct val="0"/>
              </a:spcBef>
            </a:pPr>
            <a:r>
              <a:rPr lang="en-US" sz="3189">
                <a:solidFill>
                  <a:srgbClr val="FFFFFF"/>
                </a:solidFill>
                <a:latin typeface="Nanum Gothic Regular Bold"/>
              </a:rPr>
              <a:t>:</a:t>
            </a:r>
            <a:r>
              <a:rPr lang="en-US" sz="3189">
                <a:solidFill>
                  <a:srgbClr val="FFFFFF"/>
                </a:solidFill>
                <a:ea typeface="Nanum Gothic Regular Bold"/>
              </a:rPr>
              <a:t>기업, 유가  뉴스 데이터를 이용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46725" y="9627830"/>
            <a:ext cx="345065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6"/>
              </a:lnSpc>
              <a:spcBef>
                <a:spcPct val="0"/>
              </a:spcBef>
            </a:pPr>
            <a:r>
              <a:rPr lang="en-US" sz="3189">
                <a:solidFill>
                  <a:srgbClr val="040606"/>
                </a:solidFill>
                <a:latin typeface="Nanum Gothic Regular Bold"/>
              </a:rPr>
              <a:t>Team : 텍마하트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05451" y="93785"/>
            <a:ext cx="323790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127435">
            <a:off x="4359045" y="3470775"/>
            <a:ext cx="7376424" cy="3220275"/>
            <a:chOff x="0" y="0"/>
            <a:chExt cx="9835232" cy="42937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4300"/>
              <a:ext cx="9835232" cy="2541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138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244898"/>
              <a:ext cx="9835232" cy="1048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32062">
            <a:off x="3969514" y="512698"/>
            <a:ext cx="9261605" cy="9261605"/>
          </a:xfrm>
          <a:custGeom>
            <a:avLst/>
            <a:gdLst/>
            <a:ahLst/>
            <a:cxnLst/>
            <a:rect r="r" b="b" t="t" l="l"/>
            <a:pathLst>
              <a:path h="9261605" w="9261605">
                <a:moveTo>
                  <a:pt x="0" y="0"/>
                </a:moveTo>
                <a:lnTo>
                  <a:pt x="9261605" y="0"/>
                </a:lnTo>
                <a:lnTo>
                  <a:pt x="9261605" y="9261604"/>
                </a:lnTo>
                <a:lnTo>
                  <a:pt x="0" y="9261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95375">
            <a:off x="2387947" y="2431841"/>
            <a:ext cx="1860534" cy="602623"/>
          </a:xfrm>
          <a:custGeom>
            <a:avLst/>
            <a:gdLst/>
            <a:ahLst/>
            <a:cxnLst/>
            <a:rect r="r" b="b" t="t" l="l"/>
            <a:pathLst>
              <a:path h="602623" w="1860534">
                <a:moveTo>
                  <a:pt x="0" y="0"/>
                </a:moveTo>
                <a:lnTo>
                  <a:pt x="1860534" y="0"/>
                </a:lnTo>
                <a:lnTo>
                  <a:pt x="1860534" y="602623"/>
                </a:lnTo>
                <a:lnTo>
                  <a:pt x="0" y="602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42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01798" y="1692724"/>
            <a:ext cx="9095772" cy="141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78"/>
              </a:lnSpc>
              <a:spcBef>
                <a:spcPct val="0"/>
              </a:spcBef>
            </a:pPr>
            <a:r>
              <a:rPr lang="en-US" sz="7770">
                <a:solidFill>
                  <a:srgbClr val="F4F4F4"/>
                </a:solidFill>
                <a:latin typeface="Maharlika"/>
              </a:rPr>
              <a:t>1. </a:t>
            </a:r>
            <a:r>
              <a:rPr lang="en-US" sz="7770">
                <a:solidFill>
                  <a:srgbClr val="F4F4F4"/>
                </a:solidFill>
                <a:latin typeface="Maharlika"/>
              </a:rPr>
              <a:t>Assumption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54575" y="4289848"/>
            <a:ext cx="10324162" cy="282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F4F4F4"/>
                </a:solidFill>
                <a:ea typeface="Maharlika"/>
              </a:rPr>
              <a:t>기업 </a:t>
            </a:r>
            <a:r>
              <a:rPr lang="en-US" sz="5299">
                <a:solidFill>
                  <a:srgbClr val="F4F4F4"/>
                </a:solidFill>
                <a:ea typeface="Maharlika"/>
              </a:rPr>
              <a:t>뉴스 기사가 </a:t>
            </a:r>
          </a:p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F4F4F4"/>
                </a:solidFill>
                <a:ea typeface="Maharlika"/>
              </a:rPr>
              <a:t>주식장에 영향을 끼칠 것이다</a:t>
            </a:r>
          </a:p>
          <a:p>
            <a:pPr algn="ctr" marL="0" indent="0" lvl="0">
              <a:lnSpc>
                <a:spcPts val="741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6630706">
            <a:off x="11427376" y="767812"/>
            <a:ext cx="5000753" cy="4846184"/>
          </a:xfrm>
          <a:custGeom>
            <a:avLst/>
            <a:gdLst/>
            <a:ahLst/>
            <a:cxnLst/>
            <a:rect r="r" b="b" t="t" l="l"/>
            <a:pathLst>
              <a:path h="4846184" w="5000753">
                <a:moveTo>
                  <a:pt x="0" y="0"/>
                </a:moveTo>
                <a:lnTo>
                  <a:pt x="5000753" y="0"/>
                </a:lnTo>
                <a:lnTo>
                  <a:pt x="5000753" y="4846184"/>
                </a:lnTo>
                <a:lnTo>
                  <a:pt x="0" y="48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05451" y="93785"/>
            <a:ext cx="323790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2062">
            <a:off x="3902715" y="512698"/>
            <a:ext cx="9261605" cy="9261605"/>
          </a:xfrm>
          <a:custGeom>
            <a:avLst/>
            <a:gdLst/>
            <a:ahLst/>
            <a:cxnLst/>
            <a:rect r="r" b="b" t="t" l="l"/>
            <a:pathLst>
              <a:path h="9261605" w="9261605">
                <a:moveTo>
                  <a:pt x="0" y="0"/>
                </a:moveTo>
                <a:lnTo>
                  <a:pt x="9261605" y="0"/>
                </a:lnTo>
                <a:lnTo>
                  <a:pt x="9261605" y="9261604"/>
                </a:lnTo>
                <a:lnTo>
                  <a:pt x="0" y="9261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95375">
            <a:off x="2387947" y="2431841"/>
            <a:ext cx="1860534" cy="602623"/>
          </a:xfrm>
          <a:custGeom>
            <a:avLst/>
            <a:gdLst/>
            <a:ahLst/>
            <a:cxnLst/>
            <a:rect r="r" b="b" t="t" l="l"/>
            <a:pathLst>
              <a:path h="602623" w="1860534">
                <a:moveTo>
                  <a:pt x="0" y="0"/>
                </a:moveTo>
                <a:lnTo>
                  <a:pt x="1860534" y="0"/>
                </a:lnTo>
                <a:lnTo>
                  <a:pt x="1860534" y="602623"/>
                </a:lnTo>
                <a:lnTo>
                  <a:pt x="0" y="602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4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30706">
            <a:off x="10338046" y="1576515"/>
            <a:ext cx="5000753" cy="4846184"/>
          </a:xfrm>
          <a:custGeom>
            <a:avLst/>
            <a:gdLst/>
            <a:ahLst/>
            <a:cxnLst/>
            <a:rect r="r" b="b" t="t" l="l"/>
            <a:pathLst>
              <a:path h="4846184" w="5000753">
                <a:moveTo>
                  <a:pt x="0" y="0"/>
                </a:moveTo>
                <a:lnTo>
                  <a:pt x="5000753" y="0"/>
                </a:lnTo>
                <a:lnTo>
                  <a:pt x="5000753" y="4846184"/>
                </a:lnTo>
                <a:lnTo>
                  <a:pt x="0" y="48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127435">
            <a:off x="4359045" y="3470775"/>
            <a:ext cx="7376424" cy="3220275"/>
            <a:chOff x="0" y="0"/>
            <a:chExt cx="9835232" cy="42937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4300"/>
              <a:ext cx="9835232" cy="2541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138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244898"/>
              <a:ext cx="9835232" cy="1048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02753" y="1646996"/>
            <a:ext cx="6906258" cy="141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78"/>
              </a:lnSpc>
              <a:spcBef>
                <a:spcPct val="0"/>
              </a:spcBef>
            </a:pPr>
            <a:r>
              <a:rPr lang="en-US" sz="7770">
                <a:solidFill>
                  <a:srgbClr val="F4F4F4"/>
                </a:solidFill>
                <a:latin typeface="Maharlika"/>
              </a:rPr>
              <a:t>2. </a:t>
            </a:r>
            <a:r>
              <a:rPr lang="en-US" sz="7770">
                <a:solidFill>
                  <a:srgbClr val="F4F4F4"/>
                </a:solidFill>
                <a:latin typeface="Maharlika"/>
              </a:rPr>
              <a:t>Assumption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29420" y="4160052"/>
            <a:ext cx="10324162" cy="376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F4F4F4"/>
                </a:solidFill>
                <a:ea typeface="Maharlika"/>
              </a:rPr>
              <a:t>뉴스 기사와 경제 지표를</a:t>
            </a:r>
            <a:r>
              <a:rPr lang="en-US" sz="5299">
                <a:solidFill>
                  <a:srgbClr val="F4F4F4"/>
                </a:solidFill>
                <a:latin typeface="Maharlika"/>
              </a:rPr>
              <a:t> </a:t>
            </a:r>
          </a:p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F4F4F4"/>
                </a:solidFill>
                <a:ea typeface="Maharlika"/>
              </a:rPr>
              <a:t>함께 활용하면 </a:t>
            </a:r>
          </a:p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F4F4F4"/>
                </a:solidFill>
                <a:ea typeface="Maharlika"/>
              </a:rPr>
              <a:t>주가를 더 잘 예측할 것이다</a:t>
            </a:r>
          </a:p>
          <a:p>
            <a:pPr algn="ctr" marL="0" indent="0" lvl="0">
              <a:lnSpc>
                <a:spcPts val="74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194643">
            <a:off x="5735482" y="7768485"/>
            <a:ext cx="6819528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aharlika"/>
              </a:rPr>
              <a:t>*</a:t>
            </a:r>
            <a:r>
              <a:rPr lang="en-US" sz="3500">
                <a:solidFill>
                  <a:srgbClr val="FFFFFF"/>
                </a:solidFill>
                <a:ea typeface="Maharlika"/>
              </a:rPr>
              <a:t>거시 경제 지표: 국제유가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630811" y="93785"/>
            <a:ext cx="273070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0152" y="3920283"/>
            <a:ext cx="5467767" cy="3369100"/>
            <a:chOff x="0" y="0"/>
            <a:chExt cx="7290356" cy="449213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798223" y="0"/>
              <a:ext cx="4492133" cy="4492133"/>
              <a:chOff x="0" y="0"/>
              <a:chExt cx="3517532" cy="351753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517519" cy="3517646"/>
              </a:xfrm>
              <a:custGeom>
                <a:avLst/>
                <a:gdLst/>
                <a:ahLst/>
                <a:cxnLst/>
                <a:rect r="r" b="b" t="t" l="l"/>
                <a:pathLst>
                  <a:path h="3517646" w="3517519">
                    <a:moveTo>
                      <a:pt x="0" y="1758823"/>
                    </a:moveTo>
                    <a:cubicBezTo>
                      <a:pt x="0" y="787400"/>
                      <a:pt x="787400" y="0"/>
                      <a:pt x="1758823" y="0"/>
                    </a:cubicBezTo>
                    <a:cubicBezTo>
                      <a:pt x="2730246" y="0"/>
                      <a:pt x="3517519" y="787400"/>
                      <a:pt x="3517519" y="1758823"/>
                    </a:cubicBezTo>
                    <a:cubicBezTo>
                      <a:pt x="3517519" y="2730246"/>
                      <a:pt x="2730119" y="3517646"/>
                      <a:pt x="1758696" y="3517646"/>
                    </a:cubicBezTo>
                    <a:cubicBezTo>
                      <a:pt x="787273" y="3517646"/>
                      <a:pt x="0" y="2730119"/>
                      <a:pt x="0" y="1758823"/>
                    </a:cubicBezTo>
                    <a:close/>
                  </a:path>
                </a:pathLst>
              </a:custGeom>
              <a:solidFill>
                <a:srgbClr val="B4B4B4">
                  <a:alpha val="80000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4492133" cy="4492133"/>
              <a:chOff x="0" y="0"/>
              <a:chExt cx="3517532" cy="351753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517519" cy="3517646"/>
              </a:xfrm>
              <a:custGeom>
                <a:avLst/>
                <a:gdLst/>
                <a:ahLst/>
                <a:cxnLst/>
                <a:rect r="r" b="b" t="t" l="l"/>
                <a:pathLst>
                  <a:path h="3517646" w="3517519">
                    <a:moveTo>
                      <a:pt x="0" y="1758823"/>
                    </a:moveTo>
                    <a:cubicBezTo>
                      <a:pt x="0" y="787400"/>
                      <a:pt x="787400" y="0"/>
                      <a:pt x="1758823" y="0"/>
                    </a:cubicBezTo>
                    <a:cubicBezTo>
                      <a:pt x="2730246" y="0"/>
                      <a:pt x="3517519" y="787400"/>
                      <a:pt x="3517519" y="1758823"/>
                    </a:cubicBezTo>
                    <a:cubicBezTo>
                      <a:pt x="3517519" y="2730246"/>
                      <a:pt x="2730119" y="3517646"/>
                      <a:pt x="1758696" y="3517646"/>
                    </a:cubicBezTo>
                    <a:cubicBezTo>
                      <a:pt x="787273" y="3517646"/>
                      <a:pt x="0" y="2730119"/>
                      <a:pt x="0" y="1758823"/>
                    </a:cubicBezTo>
                    <a:close/>
                  </a:path>
                </a:pathLst>
              </a:custGeom>
              <a:solidFill>
                <a:srgbClr val="A4C5CC">
                  <a:alpha val="80000"/>
                </a:srgbClr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859732" y="2036517"/>
              <a:ext cx="2772668" cy="67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15"/>
                </a:lnSpc>
              </a:pPr>
              <a:r>
                <a:rPr lang="en-US" sz="3179">
                  <a:solidFill>
                    <a:srgbClr val="000000"/>
                  </a:solidFill>
                  <a:ea typeface="Maharlika"/>
                </a:rPr>
                <a:t>뉴스데이터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492133" y="2036517"/>
              <a:ext cx="1386334" cy="67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15"/>
                </a:lnSpc>
              </a:pPr>
              <a:r>
                <a:rPr lang="en-US" sz="3179">
                  <a:solidFill>
                    <a:srgbClr val="000000"/>
                  </a:solidFill>
                  <a:ea typeface="Maharlika"/>
                </a:rPr>
                <a:t>유가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36069" y="3783077"/>
            <a:ext cx="4809405" cy="3369100"/>
            <a:chOff x="0" y="0"/>
            <a:chExt cx="6412540" cy="4492133"/>
          </a:xfrm>
        </p:grpSpPr>
        <p:sp>
          <p:nvSpPr>
            <p:cNvPr name="AutoShape 10" id="10"/>
            <p:cNvSpPr/>
            <p:nvPr/>
          </p:nvSpPr>
          <p:spPr>
            <a:xfrm flipV="true">
              <a:off x="1435" y="2124030"/>
              <a:ext cx="1447638" cy="20447"/>
            </a:xfrm>
            <a:prstGeom prst="line">
              <a:avLst/>
            </a:prstGeom>
            <a:ln cap="rnd" w="203200">
              <a:solidFill>
                <a:srgbClr val="16121A">
                  <a:alpha val="69804"/>
                </a:srgbClr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1920407" y="0"/>
              <a:ext cx="4492133" cy="4492133"/>
              <a:chOff x="0" y="0"/>
              <a:chExt cx="3517532" cy="351753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517519" cy="3517646"/>
              </a:xfrm>
              <a:custGeom>
                <a:avLst/>
                <a:gdLst/>
                <a:ahLst/>
                <a:cxnLst/>
                <a:rect r="r" b="b" t="t" l="l"/>
                <a:pathLst>
                  <a:path h="3517646" w="3517519">
                    <a:moveTo>
                      <a:pt x="0" y="1758823"/>
                    </a:moveTo>
                    <a:cubicBezTo>
                      <a:pt x="0" y="787400"/>
                      <a:pt x="787400" y="0"/>
                      <a:pt x="1758823" y="0"/>
                    </a:cubicBezTo>
                    <a:cubicBezTo>
                      <a:pt x="2730246" y="0"/>
                      <a:pt x="3517519" y="787400"/>
                      <a:pt x="3517519" y="1758823"/>
                    </a:cubicBezTo>
                    <a:cubicBezTo>
                      <a:pt x="3517519" y="2730246"/>
                      <a:pt x="2730119" y="3517646"/>
                      <a:pt x="1758696" y="3517646"/>
                    </a:cubicBezTo>
                    <a:cubicBezTo>
                      <a:pt x="787273" y="3517646"/>
                      <a:pt x="0" y="2730119"/>
                      <a:pt x="0" y="1758823"/>
                    </a:cubicBezTo>
                    <a:close/>
                  </a:path>
                </a:pathLst>
              </a:custGeom>
              <a:solidFill>
                <a:srgbClr val="7EB1DB">
                  <a:alpha val="80000"/>
                </a:srgbClr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398917" y="1624576"/>
              <a:ext cx="3535113" cy="127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15"/>
                </a:lnSpc>
              </a:pPr>
              <a:r>
                <a:rPr lang="en-US" sz="3179">
                  <a:solidFill>
                    <a:srgbClr val="000000"/>
                  </a:solidFill>
                  <a:ea typeface="TDTD고딕M"/>
                </a:rPr>
                <a:t>기업 주가</a:t>
              </a:r>
            </a:p>
            <a:p>
              <a:pPr algn="ctr">
                <a:lnSpc>
                  <a:spcPts val="3815"/>
                </a:lnSpc>
              </a:pPr>
              <a:r>
                <a:rPr lang="en-US" sz="3179">
                  <a:solidFill>
                    <a:srgbClr val="000000"/>
                  </a:solidFill>
                  <a:ea typeface="TDTD고딕M"/>
                </a:rPr>
                <a:t>상승/하락 예측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1920407" y="0"/>
              <a:ext cx="4492133" cy="4492133"/>
              <a:chOff x="0" y="0"/>
              <a:chExt cx="3517532" cy="351753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517519" cy="3517646"/>
              </a:xfrm>
              <a:custGeom>
                <a:avLst/>
                <a:gdLst/>
                <a:ahLst/>
                <a:cxnLst/>
                <a:rect r="r" b="b" t="t" l="l"/>
                <a:pathLst>
                  <a:path h="3517646" w="3517519">
                    <a:moveTo>
                      <a:pt x="0" y="1758823"/>
                    </a:moveTo>
                    <a:cubicBezTo>
                      <a:pt x="0" y="787400"/>
                      <a:pt x="787400" y="0"/>
                      <a:pt x="1758823" y="0"/>
                    </a:cubicBezTo>
                    <a:cubicBezTo>
                      <a:pt x="2730246" y="0"/>
                      <a:pt x="3517519" y="787400"/>
                      <a:pt x="3517519" y="1758823"/>
                    </a:cubicBezTo>
                    <a:cubicBezTo>
                      <a:pt x="3517519" y="2730246"/>
                      <a:pt x="2730119" y="3517646"/>
                      <a:pt x="1758696" y="3517646"/>
                    </a:cubicBezTo>
                    <a:cubicBezTo>
                      <a:pt x="787273" y="3517646"/>
                      <a:pt x="0" y="2730119"/>
                      <a:pt x="0" y="1758823"/>
                    </a:cubicBezTo>
                    <a:close/>
                  </a:path>
                </a:pathLst>
              </a:custGeom>
              <a:solidFill>
                <a:srgbClr val="5687A8">
                  <a:alpha val="80000"/>
                </a:srgbClr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398917" y="1596001"/>
              <a:ext cx="3535113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15"/>
                </a:lnSpc>
              </a:pPr>
              <a:r>
                <a:rPr lang="en-US" sz="3179">
                  <a:solidFill>
                    <a:srgbClr val="000000"/>
                  </a:solidFill>
                  <a:ea typeface="Maharlika"/>
                </a:rPr>
                <a:t>기업 주가</a:t>
              </a:r>
            </a:p>
            <a:p>
              <a:pPr algn="ctr">
                <a:lnSpc>
                  <a:spcPts val="3815"/>
                </a:lnSpc>
              </a:pPr>
              <a:r>
                <a:rPr lang="en-US" sz="3179">
                  <a:solidFill>
                    <a:srgbClr val="000000"/>
                  </a:solidFill>
                  <a:ea typeface="Maharlika"/>
                </a:rPr>
                <a:t>상승/하락 예측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87945" y="3783077"/>
            <a:ext cx="5171355" cy="3369100"/>
            <a:chOff x="0" y="0"/>
            <a:chExt cx="6895140" cy="4492133"/>
          </a:xfrm>
        </p:grpSpPr>
        <p:sp>
          <p:nvSpPr>
            <p:cNvPr name="AutoShape 18" id="18"/>
            <p:cNvSpPr/>
            <p:nvPr/>
          </p:nvSpPr>
          <p:spPr>
            <a:xfrm flipV="true">
              <a:off x="1435" y="2012216"/>
              <a:ext cx="1447638" cy="20447"/>
            </a:xfrm>
            <a:prstGeom prst="line">
              <a:avLst/>
            </a:prstGeom>
            <a:ln cap="rnd" w="203200">
              <a:solidFill>
                <a:srgbClr val="16121A">
                  <a:alpha val="69804"/>
                </a:srgbClr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2403007" y="0"/>
              <a:ext cx="4492133" cy="4492133"/>
              <a:chOff x="0" y="0"/>
              <a:chExt cx="3517532" cy="351753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517519" cy="3517646"/>
              </a:xfrm>
              <a:custGeom>
                <a:avLst/>
                <a:gdLst/>
                <a:ahLst/>
                <a:cxnLst/>
                <a:rect r="r" b="b" t="t" l="l"/>
                <a:pathLst>
                  <a:path h="3517646" w="3517519">
                    <a:moveTo>
                      <a:pt x="0" y="1758823"/>
                    </a:moveTo>
                    <a:cubicBezTo>
                      <a:pt x="0" y="787400"/>
                      <a:pt x="787400" y="0"/>
                      <a:pt x="1758823" y="0"/>
                    </a:cubicBezTo>
                    <a:cubicBezTo>
                      <a:pt x="2730246" y="0"/>
                      <a:pt x="3517519" y="787400"/>
                      <a:pt x="3517519" y="1758823"/>
                    </a:cubicBezTo>
                    <a:cubicBezTo>
                      <a:pt x="3517519" y="2730246"/>
                      <a:pt x="2730119" y="3517646"/>
                      <a:pt x="1758696" y="3517646"/>
                    </a:cubicBezTo>
                    <a:cubicBezTo>
                      <a:pt x="787273" y="3517646"/>
                      <a:pt x="0" y="2730119"/>
                      <a:pt x="0" y="1758823"/>
                    </a:cubicBezTo>
                    <a:close/>
                  </a:path>
                </a:pathLst>
              </a:custGeom>
              <a:solidFill>
                <a:srgbClr val="525355">
                  <a:alpha val="80000"/>
                </a:srgbClr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881517" y="1596001"/>
              <a:ext cx="3535113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3"/>
                </a:lnSpc>
              </a:pPr>
              <a:r>
                <a:rPr lang="en-US" sz="3219">
                  <a:solidFill>
                    <a:srgbClr val="000000"/>
                  </a:solidFill>
                  <a:ea typeface="Maharlika"/>
                </a:rPr>
                <a:t>투자자</a:t>
              </a:r>
            </a:p>
            <a:p>
              <a:pPr algn="ctr">
                <a:lnSpc>
                  <a:spcPts val="3863"/>
                </a:lnSpc>
              </a:pPr>
              <a:r>
                <a:rPr lang="en-US" sz="3219">
                  <a:solidFill>
                    <a:srgbClr val="000000"/>
                  </a:solidFill>
                  <a:ea typeface="TDTD고딕M"/>
                </a:rPr>
                <a:t>투자지표제공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7014" y="483540"/>
            <a:ext cx="15799125" cy="645441"/>
            <a:chOff x="0" y="0"/>
            <a:chExt cx="21065500" cy="860588"/>
          </a:xfrm>
        </p:grpSpPr>
        <p:grpSp>
          <p:nvGrpSpPr>
            <p:cNvPr name="Group 23" id="23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297468" y="-58046"/>
              <a:ext cx="19768032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주제선정 배경, 선행연구(문제해결)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2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609290" y="93785"/>
            <a:ext cx="316111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377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67266" y="4010786"/>
            <a:ext cx="16953467" cy="3487737"/>
            <a:chOff x="0" y="0"/>
            <a:chExt cx="22604623" cy="46503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3825"/>
              <a:ext cx="22604623" cy="2513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999"/>
                </a:lnSpc>
              </a:pPr>
              <a:r>
                <a:rPr lang="en-US" sz="12999">
                  <a:solidFill>
                    <a:srgbClr val="000000"/>
                  </a:solidFill>
                  <a:latin typeface="Maharlika"/>
                </a:rPr>
                <a:t>3. 시행착오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0908611" y="3862916"/>
              <a:ext cx="787400" cy="787400"/>
            </a:xfrm>
            <a:custGeom>
              <a:avLst/>
              <a:gdLst/>
              <a:ahLst/>
              <a:cxnLst/>
              <a:rect r="r" b="b" t="t" l="l"/>
              <a:pathLst>
                <a:path h="787400" w="787400">
                  <a:moveTo>
                    <a:pt x="0" y="0"/>
                  </a:moveTo>
                  <a:lnTo>
                    <a:pt x="787400" y="0"/>
                  </a:lnTo>
                  <a:lnTo>
                    <a:pt x="787400" y="787400"/>
                  </a:lnTo>
                  <a:lnTo>
                    <a:pt x="0" y="78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608040" y="93785"/>
            <a:ext cx="318611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13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37014" y="2501992"/>
          <a:ext cx="16652317" cy="6871240"/>
        </p:xfrm>
        <a:graphic>
          <a:graphicData uri="http://schemas.openxmlformats.org/drawingml/2006/table">
            <a:tbl>
              <a:tblPr/>
              <a:tblGrid>
                <a:gridCol w="8265969"/>
                <a:gridCol w="8386348"/>
              </a:tblGrid>
              <a:tr h="687124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35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0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35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633334" y="1484355"/>
            <a:ext cx="2068562" cy="83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7"/>
              </a:lnSpc>
              <a:spcBef>
                <a:spcPct val="0"/>
              </a:spcBef>
            </a:pPr>
            <a:r>
              <a:rPr lang="en-US" sz="3678">
                <a:solidFill>
                  <a:srgbClr val="000000"/>
                </a:solidFill>
                <a:latin typeface="Arial Nova Bold"/>
              </a:rPr>
              <a:t>&lt; 문제점 </a:t>
            </a:r>
            <a:r>
              <a:rPr lang="en-US" sz="3678">
                <a:solidFill>
                  <a:srgbClr val="000000"/>
                </a:solidFill>
                <a:latin typeface="Arial Nova Bold"/>
              </a:rPr>
              <a:t>&gt;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56235" y="1484355"/>
            <a:ext cx="2615133" cy="83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7"/>
              </a:lnSpc>
              <a:spcBef>
                <a:spcPct val="0"/>
              </a:spcBef>
            </a:pPr>
            <a:r>
              <a:rPr lang="en-US" sz="3678">
                <a:solidFill>
                  <a:srgbClr val="000000"/>
                </a:solidFill>
                <a:latin typeface="Arial Nova Bold"/>
              </a:rPr>
              <a:t>&lt; 수정 사항 </a:t>
            </a:r>
            <a:r>
              <a:rPr lang="en-US" sz="3678">
                <a:solidFill>
                  <a:srgbClr val="000000"/>
                </a:solidFill>
                <a:latin typeface="Arial Nova Bold"/>
              </a:rPr>
              <a:t>&gt;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37014" y="483540"/>
            <a:ext cx="15799125" cy="645441"/>
            <a:chOff x="0" y="0"/>
            <a:chExt cx="21065500" cy="860588"/>
          </a:xfrm>
        </p:grpSpPr>
        <p:grpSp>
          <p:nvGrpSpPr>
            <p:cNvPr name="Group 6" id="6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297468" y="-58046"/>
              <a:ext cx="19768032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시행착오(중간발표 피드백)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3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58788" y="2681330"/>
            <a:ext cx="7704752" cy="524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Arial Nova Bold"/>
              </a:rPr>
              <a:t>금종가, 유가종가, 대한항공 뉴스데이터,주식의 등하락 사이의 상관관계 설명 부족</a:t>
            </a:r>
          </a:p>
          <a:p>
            <a:pPr algn="just" marL="539749" indent="-269875" lvl="1">
              <a:lnSpc>
                <a:spcPts val="55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Arial Nova Bold"/>
              </a:rPr>
              <a:t>경제지표는 중장기 예측, 뉴스는 초단기 예측에 활용.</a:t>
            </a:r>
          </a:p>
          <a:p>
            <a:pPr algn="just">
              <a:lnSpc>
                <a:spcPts val="5549"/>
              </a:lnSpc>
            </a:pPr>
            <a:r>
              <a:rPr lang="en-US" sz="2499">
                <a:solidFill>
                  <a:srgbClr val="000000"/>
                </a:solidFill>
                <a:latin typeface="Arial Nova Bold"/>
              </a:rPr>
              <a:t>      두 지표간 시차발생</a:t>
            </a:r>
          </a:p>
          <a:p>
            <a:pPr algn="just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Arial Nova Bold"/>
              </a:rPr>
              <a:t>기업뉴스의 대부분은 홍보성 기사의 성격을 가짐, 하락예측에 대하여 정확성 감소</a:t>
            </a:r>
          </a:p>
          <a:p>
            <a:pPr algn="just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Arial Nova Bold"/>
              </a:rPr>
              <a:t>프로젝트 내용을 프로젝트 제목에 명확히 제시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12934" y="2839298"/>
            <a:ext cx="8146366" cy="6196626"/>
            <a:chOff x="0" y="0"/>
            <a:chExt cx="10861821" cy="826216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95275"/>
              <a:ext cx="10861821" cy="6687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05301" indent="-252651" lvl="1">
                <a:lnSpc>
                  <a:spcPts val="5851"/>
                </a:lnSpc>
                <a:buFont typeface="Arial"/>
                <a:buChar char="•"/>
              </a:pPr>
              <a:r>
                <a:rPr lang="en-US" sz="2340">
                  <a:solidFill>
                    <a:srgbClr val="000000"/>
                  </a:solidFill>
                  <a:ea typeface="Arial Nova Bold"/>
                </a:rPr>
                <a:t>금과 관련된 경제지표를 삭제, 추가적으로 유가와 높은 상관관계 가지는 LG화학추가. 모델의 범용성 증가  </a:t>
              </a:r>
            </a:p>
            <a:p>
              <a:pPr algn="just" marL="505301" indent="-252651" lvl="1">
                <a:lnSpc>
                  <a:spcPts val="5851"/>
                </a:lnSpc>
                <a:buFont typeface="Arial"/>
                <a:buChar char="•"/>
              </a:pPr>
              <a:r>
                <a:rPr lang="en-US" sz="2340">
                  <a:solidFill>
                    <a:srgbClr val="000000"/>
                  </a:solidFill>
                  <a:ea typeface="Arial Nova Bold"/>
                </a:rPr>
                <a:t>유가종가라는 숫자형 경제지표를 삭제, 유가 뉴스데이터사용으로 지표간의 시차 문제 극복</a:t>
              </a:r>
            </a:p>
            <a:p>
              <a:pPr algn="just" marL="505301" indent="-252651" lvl="1">
                <a:lnSpc>
                  <a:spcPts val="5851"/>
                </a:lnSpc>
                <a:buFont typeface="Arial"/>
                <a:buChar char="•"/>
              </a:pPr>
              <a:r>
                <a:rPr lang="en-US" sz="2340">
                  <a:solidFill>
                    <a:srgbClr val="000000"/>
                  </a:solidFill>
                  <a:ea typeface="Arial Nova Bold"/>
                </a:rPr>
                <a:t>유가 뉴스를 활용함으로써 뉴스의 홍보성 성격 약화시킴, 하락예측에 대하여 정확성 증가</a:t>
              </a:r>
            </a:p>
            <a:p>
              <a:pPr algn="just" marL="505301" indent="-252651" lvl="1">
                <a:lnSpc>
                  <a:spcPts val="5851"/>
                </a:lnSpc>
                <a:buFont typeface="Arial"/>
                <a:buChar char="•"/>
              </a:pPr>
              <a:r>
                <a:rPr lang="en-US" sz="2340">
                  <a:solidFill>
                    <a:srgbClr val="000000"/>
                  </a:solidFill>
                  <a:ea typeface="Arial Nova Bold"/>
                </a:rPr>
                <a:t>제목에 대한항공,LG화학 기업표기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9309" y="6508454"/>
              <a:ext cx="9617351" cy="175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05301" indent="-252651" lvl="1">
                <a:lnSpc>
                  <a:spcPts val="5851"/>
                </a:lnSpc>
                <a:buFont typeface="Arial"/>
                <a:buChar char="•"/>
              </a:pPr>
              <a:r>
                <a:rPr lang="en-US" sz="2340">
                  <a:solidFill>
                    <a:srgbClr val="000000"/>
                  </a:solidFill>
                  <a:ea typeface="Arial Nova Bold"/>
                </a:rPr>
                <a:t>장마감시간(15:30)을 기준으로 15:30이전은 당일에 영향을 주고, 15:30이후는 차일에 영향을 준다고 가정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605451" y="93785"/>
            <a:ext cx="323790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9164" y="2641417"/>
            <a:ext cx="1814271" cy="4914898"/>
            <a:chOff x="0" y="0"/>
            <a:chExt cx="615513" cy="16674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5513" cy="1667436"/>
            </a:xfrm>
            <a:custGeom>
              <a:avLst/>
              <a:gdLst/>
              <a:ahLst/>
              <a:cxnLst/>
              <a:rect r="r" b="b" t="t" l="l"/>
              <a:pathLst>
                <a:path h="1667436" w="615513">
                  <a:moveTo>
                    <a:pt x="0" y="0"/>
                  </a:moveTo>
                  <a:lnTo>
                    <a:pt x="615513" y="0"/>
                  </a:lnTo>
                  <a:lnTo>
                    <a:pt x="615513" y="1667436"/>
                  </a:lnTo>
                  <a:lnTo>
                    <a:pt x="0" y="1667436"/>
                  </a:lnTo>
                  <a:close/>
                </a:path>
              </a:pathLst>
            </a:custGeom>
            <a:solidFill>
              <a:srgbClr val="A4C5CC">
                <a:alpha val="4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63360" y="3590306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30"/>
                </a:lnTo>
                <a:lnTo>
                  <a:pt x="0" y="118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89478" y="3715224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29"/>
                </a:lnTo>
                <a:lnTo>
                  <a:pt x="0" y="118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9065046" y="4013092"/>
            <a:ext cx="615511" cy="0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213583" y="3938270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30"/>
                </a:lnTo>
                <a:lnTo>
                  <a:pt x="0" y="118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13408" y="3812694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30"/>
                </a:lnTo>
                <a:lnTo>
                  <a:pt x="0" y="118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48431" y="3939770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30"/>
                </a:lnTo>
                <a:lnTo>
                  <a:pt x="0" y="118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29618" y="4093723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30"/>
                </a:lnTo>
                <a:lnTo>
                  <a:pt x="0" y="118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71091" y="4193102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7" y="0"/>
                </a:lnTo>
                <a:lnTo>
                  <a:pt x="1675567" y="1188130"/>
                </a:lnTo>
                <a:lnTo>
                  <a:pt x="0" y="118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8234482" y="5121672"/>
            <a:ext cx="333324" cy="9456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8527914" y="4016786"/>
            <a:ext cx="1137324" cy="1120612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899361" y="2651260"/>
            <a:ext cx="1533876" cy="480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x₁ : 1000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x₂ : 886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x₃ : 1051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x₄ : 520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x₅ : 963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x₆ : 705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x₇ : 803</a:t>
            </a:r>
          </a:p>
          <a:p>
            <a:pPr algn="ctr">
              <a:lnSpc>
                <a:spcPts val="3881"/>
              </a:lnSpc>
            </a:pPr>
          </a:p>
          <a:p>
            <a:pPr algn="ctr">
              <a:lnSpc>
                <a:spcPts val="3881"/>
              </a:lnSpc>
            </a:pP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x... : 8 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1031990" y="5621000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6564925" y="2849898"/>
            <a:ext cx="3313460" cy="570734"/>
            <a:chOff x="0" y="0"/>
            <a:chExt cx="862913" cy="1486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2913" cy="148634"/>
            </a:xfrm>
            <a:custGeom>
              <a:avLst/>
              <a:gdLst/>
              <a:ahLst/>
              <a:cxnLst/>
              <a:rect r="r" b="b" t="t" l="l"/>
              <a:pathLst>
                <a:path h="148634" w="862913">
                  <a:moveTo>
                    <a:pt x="0" y="0"/>
                  </a:moveTo>
                  <a:lnTo>
                    <a:pt x="862913" y="0"/>
                  </a:lnTo>
                  <a:lnTo>
                    <a:pt x="862913" y="148634"/>
                  </a:lnTo>
                  <a:lnTo>
                    <a:pt x="0" y="148634"/>
                  </a:lnTo>
                  <a:close/>
                </a:path>
              </a:pathLst>
            </a:custGeom>
            <a:solidFill>
              <a:srgbClr val="FFFDF6">
                <a:alpha val="6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1031990" y="5131458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1031990" y="4631984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1031990" y="4210337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1031990" y="3664708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1031990" y="3198161"/>
            <a:ext cx="1312785" cy="0"/>
          </a:xfrm>
          <a:prstGeom prst="line">
            <a:avLst/>
          </a:prstGeom>
          <a:ln cap="flat" w="19050">
            <a:solidFill>
              <a:srgbClr val="40404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034147" y="4920216"/>
            <a:ext cx="1241139" cy="10595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974235" y="4764328"/>
            <a:ext cx="276802" cy="159812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H="true">
            <a:off x="13981821" y="4941847"/>
            <a:ext cx="274616" cy="158550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4871892" y="2987302"/>
            <a:ext cx="1814271" cy="4331312"/>
            <a:chOff x="0" y="0"/>
            <a:chExt cx="615513" cy="146944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15513" cy="1469448"/>
            </a:xfrm>
            <a:custGeom>
              <a:avLst/>
              <a:gdLst/>
              <a:ahLst/>
              <a:cxnLst/>
              <a:rect r="r" b="b" t="t" l="l"/>
              <a:pathLst>
                <a:path h="1469448" w="615513">
                  <a:moveTo>
                    <a:pt x="0" y="0"/>
                  </a:moveTo>
                  <a:lnTo>
                    <a:pt x="615513" y="0"/>
                  </a:lnTo>
                  <a:lnTo>
                    <a:pt x="615513" y="1469448"/>
                  </a:lnTo>
                  <a:lnTo>
                    <a:pt x="0" y="1469448"/>
                  </a:lnTo>
                  <a:close/>
                </a:path>
              </a:pathLst>
            </a:custGeom>
            <a:solidFill>
              <a:srgbClr val="FFFDF6">
                <a:alpha val="8000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5012089" y="2997145"/>
            <a:ext cx="1533876" cy="431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x₁ : 1000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x₂ : 886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x₃ : 1051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x₄ : 520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x₅ : 963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x₆ : 705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x₇ : 803</a:t>
            </a:r>
          </a:p>
          <a:p>
            <a:pPr algn="ctr">
              <a:lnSpc>
                <a:spcPts val="3881"/>
              </a:lnSpc>
            </a:pPr>
          </a:p>
          <a:p>
            <a:pPr algn="ctr">
              <a:lnSpc>
                <a:spcPts val="3881"/>
              </a:lnSpc>
            </a:pPr>
          </a:p>
        </p:txBody>
      </p:sp>
      <p:sp>
        <p:nvSpPr>
          <p:cNvPr name="AutoShape 32" id="32"/>
          <p:cNvSpPr/>
          <p:nvPr/>
        </p:nvSpPr>
        <p:spPr>
          <a:xfrm>
            <a:off x="15144718" y="5966886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5144718" y="5477343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5144718" y="4977869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5144718" y="4556222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5144718" y="4010593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15144718" y="3544046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3034147" y="4920216"/>
            <a:ext cx="1241139" cy="10595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H="true" flipV="true">
            <a:off x="4925554" y="5108522"/>
            <a:ext cx="325084" cy="187687"/>
          </a:xfrm>
          <a:prstGeom prst="line">
            <a:avLst/>
          </a:prstGeom>
          <a:ln cap="flat" w="57150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4919212" y="4901522"/>
            <a:ext cx="322517" cy="186205"/>
          </a:xfrm>
          <a:prstGeom prst="line">
            <a:avLst/>
          </a:prstGeom>
          <a:ln cap="flat" w="57150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H="true">
            <a:off x="4897075" y="5089640"/>
            <a:ext cx="1315216" cy="11048"/>
          </a:xfrm>
          <a:prstGeom prst="line">
            <a:avLst/>
          </a:prstGeom>
          <a:ln cap="flat" w="57150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3082583" y="2764262"/>
            <a:ext cx="1814271" cy="4331312"/>
            <a:chOff x="0" y="0"/>
            <a:chExt cx="615513" cy="146944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15513" cy="1469448"/>
            </a:xfrm>
            <a:custGeom>
              <a:avLst/>
              <a:gdLst/>
              <a:ahLst/>
              <a:cxnLst/>
              <a:rect r="r" b="b" t="t" l="l"/>
              <a:pathLst>
                <a:path h="1469448" w="615513">
                  <a:moveTo>
                    <a:pt x="0" y="0"/>
                  </a:moveTo>
                  <a:lnTo>
                    <a:pt x="615513" y="0"/>
                  </a:lnTo>
                  <a:lnTo>
                    <a:pt x="615513" y="1469448"/>
                  </a:lnTo>
                  <a:lnTo>
                    <a:pt x="0" y="1469448"/>
                  </a:lnTo>
                  <a:close/>
                </a:path>
              </a:pathLst>
            </a:custGeom>
            <a:solidFill>
              <a:srgbClr val="A4C5CC">
                <a:alpha val="44706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3222781" y="2774105"/>
            <a:ext cx="1533876" cy="431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x₁ : 10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x₂ : 23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x₃ : 5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x₄ : 8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x₅ : 40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x₆ : 25</a:t>
            </a:r>
          </a:p>
          <a:p>
            <a:pPr algn="ctr">
              <a:lnSpc>
                <a:spcPts val="3881"/>
              </a:lnSpc>
            </a:pPr>
            <a:r>
              <a:rPr lang="en-US" sz="1940">
                <a:solidFill>
                  <a:srgbClr val="000000"/>
                </a:solidFill>
                <a:latin typeface="Arial Nova Bold"/>
              </a:rPr>
              <a:t>x₇ : 53</a:t>
            </a:r>
          </a:p>
          <a:p>
            <a:pPr algn="ctr">
              <a:lnSpc>
                <a:spcPts val="3881"/>
              </a:lnSpc>
            </a:pPr>
          </a:p>
          <a:p>
            <a:pPr algn="ctr">
              <a:lnSpc>
                <a:spcPts val="3881"/>
              </a:lnSpc>
            </a:pPr>
          </a:p>
        </p:txBody>
      </p:sp>
      <p:sp>
        <p:nvSpPr>
          <p:cNvPr name="AutoShape 46" id="46"/>
          <p:cNvSpPr/>
          <p:nvPr/>
        </p:nvSpPr>
        <p:spPr>
          <a:xfrm>
            <a:off x="3355409" y="5743846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3355409" y="5254303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3355409" y="4754829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3355409" y="4333183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3355409" y="3787553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3355409" y="3321006"/>
            <a:ext cx="1312785" cy="0"/>
          </a:xfrm>
          <a:prstGeom prst="line">
            <a:avLst/>
          </a:prstGeom>
          <a:ln cap="flat" w="19050">
            <a:solidFill>
              <a:srgbClr val="52535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52" id="52"/>
          <p:cNvSpPr/>
          <p:nvPr/>
        </p:nvSpPr>
        <p:spPr>
          <a:xfrm flipH="false" flipV="false" rot="0">
            <a:off x="7255593" y="5486081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30"/>
                </a:lnTo>
                <a:lnTo>
                  <a:pt x="0" y="118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7081711" y="5610999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29"/>
                </a:lnTo>
                <a:lnTo>
                  <a:pt x="0" y="118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4" id="54"/>
          <p:cNvSpPr/>
          <p:nvPr/>
        </p:nvSpPr>
        <p:spPr>
          <a:xfrm>
            <a:off x="8757279" y="5908867"/>
            <a:ext cx="615511" cy="0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6905816" y="5834045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29"/>
                </a:lnTo>
                <a:lnTo>
                  <a:pt x="0" y="118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6905641" y="5708469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7" y="0"/>
                </a:lnTo>
                <a:lnTo>
                  <a:pt x="1675567" y="1188130"/>
                </a:lnTo>
                <a:lnTo>
                  <a:pt x="0" y="118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6740664" y="5835545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30"/>
                </a:lnTo>
                <a:lnTo>
                  <a:pt x="0" y="118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6521851" y="5989498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30"/>
                </a:lnTo>
                <a:lnTo>
                  <a:pt x="0" y="118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6363323" y="6088877"/>
            <a:ext cx="1675568" cy="1188130"/>
          </a:xfrm>
          <a:custGeom>
            <a:avLst/>
            <a:gdLst/>
            <a:ahLst/>
            <a:cxnLst/>
            <a:rect r="r" b="b" t="t" l="l"/>
            <a:pathLst>
              <a:path h="1188130" w="1675568">
                <a:moveTo>
                  <a:pt x="0" y="0"/>
                </a:moveTo>
                <a:lnTo>
                  <a:pt x="1675568" y="0"/>
                </a:lnTo>
                <a:lnTo>
                  <a:pt x="1675568" y="1188129"/>
                </a:lnTo>
                <a:lnTo>
                  <a:pt x="0" y="118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0" id="60"/>
          <p:cNvSpPr/>
          <p:nvPr/>
        </p:nvSpPr>
        <p:spPr>
          <a:xfrm flipV="true">
            <a:off x="8008955" y="6891819"/>
            <a:ext cx="337028" cy="9561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flipV="true">
            <a:off x="8294942" y="5912561"/>
            <a:ext cx="1062528" cy="984038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6293750" y="2233633"/>
            <a:ext cx="4465414" cy="32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1"/>
              </a:lnSpc>
              <a:spcBef>
                <a:spcPct val="0"/>
              </a:spcBef>
            </a:pPr>
            <a:r>
              <a:rPr lang="en-US" sz="2242">
                <a:solidFill>
                  <a:srgbClr val="000000"/>
                </a:solidFill>
                <a:ea typeface="Arial Nova"/>
              </a:rPr>
              <a:t>뉴스 본문 데이터 명사 토큰화</a:t>
            </a:r>
          </a:p>
        </p:txBody>
      </p:sp>
      <p:sp>
        <p:nvSpPr>
          <p:cNvPr name="TextBox 63" id="63"/>
          <p:cNvSpPr txBox="true"/>
          <p:nvPr/>
        </p:nvSpPr>
        <p:spPr>
          <a:xfrm rot="5400000">
            <a:off x="11366345" y="6253709"/>
            <a:ext cx="453139" cy="35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  <a:spcBef>
                <a:spcPct val="0"/>
              </a:spcBef>
            </a:pPr>
            <a:r>
              <a:rPr lang="en-US" sz="2328">
                <a:solidFill>
                  <a:srgbClr val="000000"/>
                </a:solidFill>
                <a:latin typeface="Arial Nova Bold"/>
              </a:rPr>
              <a:t>⋯</a:t>
            </a:r>
          </a:p>
        </p:txBody>
      </p:sp>
      <p:sp>
        <p:nvSpPr>
          <p:cNvPr name="TextBox 64" id="64"/>
          <p:cNvSpPr txBox="true"/>
          <p:nvPr/>
        </p:nvSpPr>
        <p:spPr>
          <a:xfrm rot="5400000">
            <a:off x="11366345" y="6458095"/>
            <a:ext cx="453139" cy="35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  <a:spcBef>
                <a:spcPct val="0"/>
              </a:spcBef>
            </a:pPr>
            <a:r>
              <a:rPr lang="en-US" sz="2328">
                <a:solidFill>
                  <a:srgbClr val="000000"/>
                </a:solidFill>
                <a:latin typeface="Arial Nova Bold"/>
              </a:rPr>
              <a:t>⋯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7656285" y="9667875"/>
            <a:ext cx="282416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21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6433832" y="2946480"/>
            <a:ext cx="3568618" cy="37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472" spc="-231">
                <a:solidFill>
                  <a:srgbClr val="525355"/>
                </a:solidFill>
                <a:latin typeface="Arimo Bold"/>
              </a:rPr>
              <a:t>2022.01.03 ~ 2023.05.31</a:t>
            </a:r>
          </a:p>
        </p:txBody>
      </p:sp>
      <p:sp>
        <p:nvSpPr>
          <p:cNvPr name="TextBox 67" id="67"/>
          <p:cNvSpPr txBox="true"/>
          <p:nvPr/>
        </p:nvSpPr>
        <p:spPr>
          <a:xfrm rot="5400000">
            <a:off x="15511581" y="6068993"/>
            <a:ext cx="453139" cy="35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  <a:spcBef>
                <a:spcPct val="0"/>
              </a:spcBef>
            </a:pPr>
            <a:r>
              <a:rPr lang="en-US" sz="2328">
                <a:solidFill>
                  <a:srgbClr val="000000"/>
                </a:solidFill>
                <a:latin typeface="Arial Nova Bold"/>
              </a:rPr>
              <a:t>⋯</a:t>
            </a:r>
          </a:p>
        </p:txBody>
      </p:sp>
      <p:sp>
        <p:nvSpPr>
          <p:cNvPr name="TextBox 68" id="68"/>
          <p:cNvSpPr txBox="true"/>
          <p:nvPr/>
        </p:nvSpPr>
        <p:spPr>
          <a:xfrm rot="5400000">
            <a:off x="15574541" y="6684665"/>
            <a:ext cx="453139" cy="35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  <a:spcBef>
                <a:spcPct val="0"/>
              </a:spcBef>
            </a:pPr>
            <a:r>
              <a:rPr lang="en-US" sz="2328">
                <a:solidFill>
                  <a:srgbClr val="000000"/>
                </a:solidFill>
                <a:latin typeface="Arial Nova Bold"/>
              </a:rPr>
              <a:t>⋯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573435" y="4235763"/>
            <a:ext cx="2162563" cy="34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1"/>
              </a:lnSpc>
            </a:pPr>
            <a:r>
              <a:rPr lang="en-US" sz="2176" spc="-204">
                <a:solidFill>
                  <a:srgbClr val="525355"/>
                </a:solidFill>
                <a:ea typeface="Arimo Bold"/>
              </a:rPr>
              <a:t>빈도수 10 미만 삭제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251885" y="2162188"/>
            <a:ext cx="3141570" cy="340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3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Arial Nova"/>
              </a:rPr>
              <a:t>&lt;총 기간 내 단어 카운팅&gt;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601837" y="2224108"/>
            <a:ext cx="4837187" cy="340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3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Arial Nova"/>
              </a:rPr>
              <a:t>&lt;일자별 단어 카운팅 &amp; 빈도율 계산&gt;</a:t>
            </a:r>
          </a:p>
        </p:txBody>
      </p:sp>
      <p:sp>
        <p:nvSpPr>
          <p:cNvPr name="TextBox 72" id="72"/>
          <p:cNvSpPr txBox="true"/>
          <p:nvPr/>
        </p:nvSpPr>
        <p:spPr>
          <a:xfrm rot="5400000">
            <a:off x="3689764" y="6376554"/>
            <a:ext cx="453139" cy="35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  <a:spcBef>
                <a:spcPct val="0"/>
              </a:spcBef>
            </a:pPr>
            <a:r>
              <a:rPr lang="en-US" sz="2328">
                <a:solidFill>
                  <a:srgbClr val="000000"/>
                </a:solidFill>
                <a:latin typeface="Arial Nova Bold"/>
              </a:rPr>
              <a:t>⋯</a:t>
            </a:r>
          </a:p>
        </p:txBody>
      </p:sp>
      <p:sp>
        <p:nvSpPr>
          <p:cNvPr name="TextBox 73" id="73"/>
          <p:cNvSpPr txBox="true"/>
          <p:nvPr/>
        </p:nvSpPr>
        <p:spPr>
          <a:xfrm rot="5400000">
            <a:off x="3689764" y="6580940"/>
            <a:ext cx="453139" cy="35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  <a:spcBef>
                <a:spcPct val="0"/>
              </a:spcBef>
            </a:pPr>
            <a:r>
              <a:rPr lang="en-US" sz="2328">
                <a:solidFill>
                  <a:srgbClr val="000000"/>
                </a:solidFill>
                <a:latin typeface="Arial Nova Bold"/>
              </a:rPr>
              <a:t>⋯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583686" y="7642040"/>
            <a:ext cx="568523" cy="28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888">
                <a:solidFill>
                  <a:srgbClr val="000000"/>
                </a:solidFill>
                <a:latin typeface="Arial Nova"/>
              </a:rPr>
              <a:t>ex)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6826014" y="4693321"/>
            <a:ext cx="1401248" cy="32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1"/>
              </a:lnSpc>
              <a:spcBef>
                <a:spcPct val="0"/>
              </a:spcBef>
            </a:pPr>
            <a:r>
              <a:rPr lang="en-US" sz="2242">
                <a:solidFill>
                  <a:srgbClr val="000000"/>
                </a:solidFill>
                <a:ea typeface="Arial Nova"/>
              </a:rPr>
              <a:t>기업 뉴스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6500483" y="6593088"/>
            <a:ext cx="1401248" cy="32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1"/>
              </a:lnSpc>
              <a:spcBef>
                <a:spcPct val="0"/>
              </a:spcBef>
            </a:pPr>
            <a:r>
              <a:rPr lang="en-US" sz="2242">
                <a:solidFill>
                  <a:srgbClr val="000000"/>
                </a:solidFill>
                <a:ea typeface="Arial Nova"/>
              </a:rPr>
              <a:t>유가 뉴스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1091674" y="398042"/>
            <a:ext cx="1426433" cy="52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8"/>
              </a:lnSpc>
            </a:pPr>
            <a:r>
              <a:rPr lang="en-US" sz="2699">
                <a:solidFill>
                  <a:srgbClr val="000000"/>
                </a:solidFill>
                <a:latin typeface="Gothic A1 Bold"/>
              </a:rPr>
              <a:t>KoNLPy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1112003" y="875719"/>
            <a:ext cx="4337583" cy="31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1759">
                <a:solidFill>
                  <a:srgbClr val="000000"/>
                </a:solidFill>
                <a:latin typeface="TDTD고딕M"/>
              </a:rPr>
              <a:t>(한국어 자연어 처리를 위한 파이썬 라이브러리)</a:t>
            </a:r>
          </a:p>
        </p:txBody>
      </p:sp>
      <p:sp>
        <p:nvSpPr>
          <p:cNvPr name="Freeform 79" id="79"/>
          <p:cNvSpPr/>
          <p:nvPr/>
        </p:nvSpPr>
        <p:spPr>
          <a:xfrm flipH="false" flipV="false" rot="311809">
            <a:off x="8831344" y="1859191"/>
            <a:ext cx="1550181" cy="1009556"/>
          </a:xfrm>
          <a:custGeom>
            <a:avLst/>
            <a:gdLst/>
            <a:ahLst/>
            <a:cxnLst/>
            <a:rect r="r" b="b" t="t" l="l"/>
            <a:pathLst>
              <a:path h="1009556" w="1550181">
                <a:moveTo>
                  <a:pt x="0" y="0"/>
                </a:moveTo>
                <a:lnTo>
                  <a:pt x="1550181" y="0"/>
                </a:lnTo>
                <a:lnTo>
                  <a:pt x="1550181" y="1009556"/>
                </a:lnTo>
                <a:lnTo>
                  <a:pt x="0" y="1009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0" id="80"/>
          <p:cNvSpPr txBox="true"/>
          <p:nvPr/>
        </p:nvSpPr>
        <p:spPr>
          <a:xfrm rot="0">
            <a:off x="11112003" y="1233407"/>
            <a:ext cx="4818329" cy="347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059">
                <a:solidFill>
                  <a:srgbClr val="000000"/>
                </a:solidFill>
                <a:latin typeface="TDTD고딕M"/>
              </a:rPr>
              <a:t>Konlpy.tag의  Okt 클래스 이용해 명사 추출</a:t>
            </a:r>
          </a:p>
        </p:txBody>
      </p:sp>
      <p:sp>
        <p:nvSpPr>
          <p:cNvPr name="Freeform 81" id="81"/>
          <p:cNvSpPr/>
          <p:nvPr/>
        </p:nvSpPr>
        <p:spPr>
          <a:xfrm flipH="false" flipV="false" rot="-1318227">
            <a:off x="9420540" y="1035030"/>
            <a:ext cx="1502318" cy="642241"/>
          </a:xfrm>
          <a:custGeom>
            <a:avLst/>
            <a:gdLst/>
            <a:ahLst/>
            <a:cxnLst/>
            <a:rect r="r" b="b" t="t" l="l"/>
            <a:pathLst>
              <a:path h="642241" w="1502318">
                <a:moveTo>
                  <a:pt x="0" y="0"/>
                </a:moveTo>
                <a:lnTo>
                  <a:pt x="1502318" y="0"/>
                </a:lnTo>
                <a:lnTo>
                  <a:pt x="1502318" y="642240"/>
                </a:lnTo>
                <a:lnTo>
                  <a:pt x="0" y="642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-1589735">
            <a:off x="9441113" y="1080249"/>
            <a:ext cx="1502318" cy="642241"/>
          </a:xfrm>
          <a:custGeom>
            <a:avLst/>
            <a:gdLst/>
            <a:ahLst/>
            <a:cxnLst/>
            <a:rect r="r" b="b" t="t" l="l"/>
            <a:pathLst>
              <a:path h="642241" w="1502318">
                <a:moveTo>
                  <a:pt x="0" y="0"/>
                </a:moveTo>
                <a:lnTo>
                  <a:pt x="1502318" y="0"/>
                </a:lnTo>
                <a:lnTo>
                  <a:pt x="1502318" y="642241"/>
                </a:lnTo>
                <a:lnTo>
                  <a:pt x="0" y="6422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3" id="83"/>
          <p:cNvGrpSpPr/>
          <p:nvPr/>
        </p:nvGrpSpPr>
        <p:grpSpPr>
          <a:xfrm rot="0">
            <a:off x="1583686" y="7925436"/>
            <a:ext cx="11234843" cy="2017487"/>
            <a:chOff x="0" y="0"/>
            <a:chExt cx="14979791" cy="2689983"/>
          </a:xfrm>
        </p:grpSpPr>
        <p:grpSp>
          <p:nvGrpSpPr>
            <p:cNvPr name="Group 84" id="84"/>
            <p:cNvGrpSpPr/>
            <p:nvPr/>
          </p:nvGrpSpPr>
          <p:grpSpPr>
            <a:xfrm rot="0">
              <a:off x="0" y="0"/>
              <a:ext cx="14979791" cy="2689983"/>
              <a:chOff x="0" y="0"/>
              <a:chExt cx="5621658" cy="1009504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5621658" cy="1009504"/>
              </a:xfrm>
              <a:custGeom>
                <a:avLst/>
                <a:gdLst/>
                <a:ahLst/>
                <a:cxnLst/>
                <a:rect r="r" b="b" t="t" l="l"/>
                <a:pathLst>
                  <a:path h="1009504" w="5621658">
                    <a:moveTo>
                      <a:pt x="0" y="0"/>
                    </a:moveTo>
                    <a:lnTo>
                      <a:pt x="5621658" y="0"/>
                    </a:lnTo>
                    <a:lnTo>
                      <a:pt x="5621658" y="1009504"/>
                    </a:lnTo>
                    <a:lnTo>
                      <a:pt x="0" y="1009504"/>
                    </a:lnTo>
                    <a:close/>
                  </a:path>
                </a:pathLst>
              </a:custGeom>
              <a:solidFill>
                <a:srgbClr val="FCFEFC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171450"/>
                <a:ext cx="812800" cy="984250"/>
              </a:xfrm>
              <a:prstGeom prst="rect">
                <a:avLst/>
              </a:prstGeom>
            </p:spPr>
            <p:txBody>
              <a:bodyPr anchor="ctr" rtlCol="false" tIns="50288" lIns="50288" bIns="50288" rIns="50288"/>
              <a:lstStyle/>
              <a:p>
                <a:pPr algn="ctr">
                  <a:lnSpc>
                    <a:spcPts val="4231"/>
                  </a:lnSpc>
                </a:pPr>
              </a:p>
            </p:txBody>
          </p:sp>
        </p:grpSp>
        <p:sp>
          <p:nvSpPr>
            <p:cNvPr name="Freeform 87" id="87"/>
            <p:cNvSpPr/>
            <p:nvPr/>
          </p:nvSpPr>
          <p:spPr>
            <a:xfrm flipH="false" flipV="false" rot="0">
              <a:off x="8073303" y="89284"/>
              <a:ext cx="6781953" cy="2361691"/>
            </a:xfrm>
            <a:custGeom>
              <a:avLst/>
              <a:gdLst/>
              <a:ahLst/>
              <a:cxnLst/>
              <a:rect r="r" b="b" t="t" l="l"/>
              <a:pathLst>
                <a:path h="2361691" w="6781953">
                  <a:moveTo>
                    <a:pt x="0" y="0"/>
                  </a:moveTo>
                  <a:lnTo>
                    <a:pt x="6781952" y="0"/>
                  </a:lnTo>
                  <a:lnTo>
                    <a:pt x="6781952" y="2361691"/>
                  </a:lnTo>
                  <a:lnTo>
                    <a:pt x="0" y="2361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62" r="0" b="-55184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107117" y="89284"/>
              <a:ext cx="7966186" cy="2361691"/>
            </a:xfrm>
            <a:custGeom>
              <a:avLst/>
              <a:gdLst/>
              <a:ahLst/>
              <a:cxnLst/>
              <a:rect r="r" b="b" t="t" l="l"/>
              <a:pathLst>
                <a:path h="2361691" w="7966186">
                  <a:moveTo>
                    <a:pt x="0" y="0"/>
                  </a:moveTo>
                  <a:lnTo>
                    <a:pt x="7966186" y="0"/>
                  </a:lnTo>
                  <a:lnTo>
                    <a:pt x="7966186" y="2361691"/>
                  </a:lnTo>
                  <a:lnTo>
                    <a:pt x="0" y="2361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54459"/>
              </a:stretch>
            </a:blipFill>
          </p:spPr>
        </p:sp>
      </p:grpSp>
      <p:grpSp>
        <p:nvGrpSpPr>
          <p:cNvPr name="Group 89" id="89"/>
          <p:cNvGrpSpPr/>
          <p:nvPr/>
        </p:nvGrpSpPr>
        <p:grpSpPr>
          <a:xfrm rot="0">
            <a:off x="128765" y="378930"/>
            <a:ext cx="6922845" cy="645441"/>
            <a:chOff x="0" y="0"/>
            <a:chExt cx="9230460" cy="860588"/>
          </a:xfrm>
        </p:grpSpPr>
        <p:grpSp>
          <p:nvGrpSpPr>
            <p:cNvPr name="Group 90" id="90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92" id="92"/>
            <p:cNvSpPr txBox="true"/>
            <p:nvPr/>
          </p:nvSpPr>
          <p:spPr>
            <a:xfrm rot="0">
              <a:off x="1297468" y="-58046"/>
              <a:ext cx="7932992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시행착오(단어기준 임베딩)</a:t>
              </a:r>
            </a:p>
          </p:txBody>
        </p:sp>
        <p:sp>
          <p:nvSpPr>
            <p:cNvPr name="TextBox 93" id="93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3</a:t>
              </a:r>
            </a:p>
          </p:txBody>
        </p:sp>
      </p:grpSp>
      <p:sp>
        <p:nvSpPr>
          <p:cNvPr name="TextBox 94" id="94"/>
          <p:cNvSpPr txBox="true"/>
          <p:nvPr/>
        </p:nvSpPr>
        <p:spPr>
          <a:xfrm rot="0">
            <a:off x="17605451" y="93785"/>
            <a:ext cx="323790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2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7014" y="483540"/>
            <a:ext cx="15799125" cy="645441"/>
            <a:chOff x="0" y="0"/>
            <a:chExt cx="21065500" cy="860588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297468" y="-58046"/>
              <a:ext cx="19768032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시행착오(단어기준 임베딩)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3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3011" y="1921926"/>
            <a:ext cx="16485207" cy="2960317"/>
            <a:chOff x="0" y="0"/>
            <a:chExt cx="21980276" cy="394708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1980276" cy="3947089"/>
              <a:chOff x="0" y="0"/>
              <a:chExt cx="5621658" cy="100950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621658" cy="1009504"/>
              </a:xfrm>
              <a:custGeom>
                <a:avLst/>
                <a:gdLst/>
                <a:ahLst/>
                <a:cxnLst/>
                <a:rect r="r" b="b" t="t" l="l"/>
                <a:pathLst>
                  <a:path h="1009504" w="5621658">
                    <a:moveTo>
                      <a:pt x="0" y="0"/>
                    </a:moveTo>
                    <a:lnTo>
                      <a:pt x="5621658" y="0"/>
                    </a:lnTo>
                    <a:lnTo>
                      <a:pt x="5621658" y="1009504"/>
                    </a:lnTo>
                    <a:lnTo>
                      <a:pt x="0" y="1009504"/>
                    </a:lnTo>
                    <a:close/>
                  </a:path>
                </a:pathLst>
              </a:custGeom>
              <a:solidFill>
                <a:srgbClr val="FCFEFC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71450"/>
                <a:ext cx="812800" cy="984250"/>
              </a:xfrm>
              <a:prstGeom prst="rect">
                <a:avLst/>
              </a:prstGeom>
            </p:spPr>
            <p:txBody>
              <a:bodyPr anchor="ctr" rtlCol="false" tIns="50288" lIns="50288" bIns="50288" rIns="50288"/>
              <a:lstStyle/>
              <a:p>
                <a:pPr algn="ctr">
                  <a:lnSpc>
                    <a:spcPts val="4231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1846188" y="131009"/>
              <a:ext cx="9951353" cy="3465377"/>
            </a:xfrm>
            <a:custGeom>
              <a:avLst/>
              <a:gdLst/>
              <a:ahLst/>
              <a:cxnLst/>
              <a:rect r="r" b="b" t="t" l="l"/>
              <a:pathLst>
                <a:path h="3465377" w="9951353">
                  <a:moveTo>
                    <a:pt x="0" y="0"/>
                  </a:moveTo>
                  <a:lnTo>
                    <a:pt x="9951353" y="0"/>
                  </a:lnTo>
                  <a:lnTo>
                    <a:pt x="9951353" y="3465376"/>
                  </a:lnTo>
                  <a:lnTo>
                    <a:pt x="0" y="3465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2" r="0" b="-55184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176" y="131009"/>
              <a:ext cx="11689013" cy="3465377"/>
            </a:xfrm>
            <a:custGeom>
              <a:avLst/>
              <a:gdLst/>
              <a:ahLst/>
              <a:cxnLst/>
              <a:rect r="r" b="b" t="t" l="l"/>
              <a:pathLst>
                <a:path h="3465377" w="11689013">
                  <a:moveTo>
                    <a:pt x="0" y="0"/>
                  </a:moveTo>
                  <a:lnTo>
                    <a:pt x="11689012" y="0"/>
                  </a:lnTo>
                  <a:lnTo>
                    <a:pt x="11689012" y="3465376"/>
                  </a:lnTo>
                  <a:lnTo>
                    <a:pt x="0" y="3465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5445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5562965">
            <a:off x="4810595" y="6549743"/>
            <a:ext cx="1191622" cy="543678"/>
          </a:xfrm>
          <a:custGeom>
            <a:avLst/>
            <a:gdLst/>
            <a:ahLst/>
            <a:cxnLst/>
            <a:rect r="r" b="b" t="t" l="l"/>
            <a:pathLst>
              <a:path h="543678" w="1191622">
                <a:moveTo>
                  <a:pt x="0" y="0"/>
                </a:moveTo>
                <a:lnTo>
                  <a:pt x="1191622" y="0"/>
                </a:lnTo>
                <a:lnTo>
                  <a:pt x="1191622" y="543678"/>
                </a:lnTo>
                <a:lnTo>
                  <a:pt x="0" y="543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5058661"/>
            <a:ext cx="8755411" cy="106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2208">
                <a:solidFill>
                  <a:srgbClr val="163459"/>
                </a:solidFill>
                <a:ea typeface="Arial Nova Bold"/>
              </a:rPr>
              <a:t>문제 1)</a:t>
            </a:r>
          </a:p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2208">
                <a:solidFill>
                  <a:srgbClr val="163459"/>
                </a:solidFill>
                <a:ea typeface="Arial Nova Bold"/>
              </a:rPr>
              <a:t>전체 단어 빈도수 대비 일자별 단어 빈도수로 비율 계산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7970" y="5058661"/>
            <a:ext cx="6907112" cy="106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2208">
                <a:solidFill>
                  <a:srgbClr val="163459"/>
                </a:solidFill>
                <a:ea typeface="Arial Nova Bold"/>
              </a:rPr>
              <a:t>문제 2) </a:t>
            </a:r>
          </a:p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2208">
                <a:solidFill>
                  <a:srgbClr val="163459"/>
                </a:solidFill>
                <a:ea typeface="Arial Nova Bold"/>
              </a:rPr>
              <a:t>데이터를 수집한 기간 내 본문 단어들을 컬럼으로 사용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5396" y="7436592"/>
            <a:ext cx="8282019" cy="103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1"/>
              </a:lnSpc>
            </a:pPr>
            <a:r>
              <a:rPr lang="en-US" sz="2135">
                <a:solidFill>
                  <a:srgbClr val="163459"/>
                </a:solidFill>
                <a:latin typeface="Arial Nova Bold"/>
              </a:rPr>
              <a:t>- 일자별 빈도 현저히 낮음</a:t>
            </a:r>
          </a:p>
          <a:p>
            <a:pPr algn="ctr">
              <a:lnSpc>
                <a:spcPts val="4271"/>
              </a:lnSpc>
              <a:spcBef>
                <a:spcPct val="0"/>
              </a:spcBef>
            </a:pPr>
            <a:r>
              <a:rPr lang="en-US" sz="2135">
                <a:solidFill>
                  <a:srgbClr val="163459"/>
                </a:solidFill>
                <a:latin typeface="Arial Nova Bold"/>
              </a:rPr>
              <a:t>- 아예 등장하지 않은 단어로 인한 희소행렬 발생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01067" y="7436592"/>
            <a:ext cx="4537555" cy="49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1"/>
              </a:lnSpc>
              <a:spcBef>
                <a:spcPct val="0"/>
              </a:spcBef>
            </a:pPr>
            <a:r>
              <a:rPr lang="en-US" sz="2135">
                <a:solidFill>
                  <a:srgbClr val="163459"/>
                </a:solidFill>
                <a:latin typeface="Arial Nova Bold"/>
              </a:rPr>
              <a:t>- 수집한 데이터 내에서만 유효한 방법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5562965">
            <a:off x="13274033" y="6549743"/>
            <a:ext cx="1191622" cy="543678"/>
          </a:xfrm>
          <a:custGeom>
            <a:avLst/>
            <a:gdLst/>
            <a:ahLst/>
            <a:cxnLst/>
            <a:rect r="r" b="b" t="t" l="l"/>
            <a:pathLst>
              <a:path h="543678" w="1191622">
                <a:moveTo>
                  <a:pt x="0" y="0"/>
                </a:moveTo>
                <a:lnTo>
                  <a:pt x="1191623" y="0"/>
                </a:lnTo>
                <a:lnTo>
                  <a:pt x="1191623" y="543678"/>
                </a:lnTo>
                <a:lnTo>
                  <a:pt x="0" y="543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605451" y="93785"/>
            <a:ext cx="323790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377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67266" y="3986531"/>
            <a:ext cx="16953467" cy="3487737"/>
            <a:chOff x="0" y="0"/>
            <a:chExt cx="22604623" cy="46503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3825"/>
              <a:ext cx="22604623" cy="2513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999"/>
                </a:lnSpc>
              </a:pPr>
              <a:r>
                <a:rPr lang="en-US" sz="12999">
                  <a:solidFill>
                    <a:srgbClr val="000000"/>
                  </a:solidFill>
                  <a:latin typeface="Maharlika"/>
                </a:rPr>
                <a:t>4. Workflow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0908611" y="3862916"/>
              <a:ext cx="787400" cy="787400"/>
            </a:xfrm>
            <a:custGeom>
              <a:avLst/>
              <a:gdLst/>
              <a:ahLst/>
              <a:cxnLst/>
              <a:rect r="r" b="b" t="t" l="l"/>
              <a:pathLst>
                <a:path h="787400" w="787400">
                  <a:moveTo>
                    <a:pt x="0" y="0"/>
                  </a:moveTo>
                  <a:lnTo>
                    <a:pt x="787400" y="0"/>
                  </a:lnTo>
                  <a:lnTo>
                    <a:pt x="787400" y="787400"/>
                  </a:lnTo>
                  <a:lnTo>
                    <a:pt x="0" y="78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606969" y="93785"/>
            <a:ext cx="320754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573" y="680150"/>
            <a:ext cx="633006" cy="239787"/>
            <a:chOff x="0" y="0"/>
            <a:chExt cx="1508686" cy="57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5270"/>
              <a:ext cx="1508686" cy="69850"/>
            </a:xfrm>
            <a:custGeom>
              <a:avLst/>
              <a:gdLst/>
              <a:ahLst/>
              <a:cxnLst/>
              <a:rect r="r" b="b" t="t" l="l"/>
              <a:pathLst>
                <a:path h="69850" w="1508686">
                  <a:moveTo>
                    <a:pt x="121785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08686" y="69850"/>
                  </a:lnTo>
                  <a:lnTo>
                    <a:pt x="1508686" y="0"/>
                  </a:lnTo>
                  <a:close/>
                </a:path>
              </a:pathLst>
            </a:custGeom>
            <a:solidFill>
              <a:srgbClr val="1B1E1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10115" y="411431"/>
            <a:ext cx="2497953" cy="6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13"/>
              </a:lnSpc>
              <a:spcBef>
                <a:spcPct val="0"/>
              </a:spcBef>
            </a:pPr>
            <a:r>
              <a:rPr lang="en-US" sz="3509">
                <a:solidFill>
                  <a:srgbClr val="163459"/>
                </a:solidFill>
                <a:latin typeface="Maharlika"/>
              </a:rPr>
              <a:t>Workflow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7014" y="412530"/>
            <a:ext cx="383469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63459"/>
                </a:solidFill>
                <a:latin typeface="Maharlika"/>
              </a:rPr>
              <a:t>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0792" y="2050654"/>
            <a:ext cx="5506378" cy="7685540"/>
            <a:chOff x="0" y="0"/>
            <a:chExt cx="1450239" cy="2024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0239" cy="2024175"/>
            </a:xfrm>
            <a:custGeom>
              <a:avLst/>
              <a:gdLst/>
              <a:ahLst/>
              <a:cxnLst/>
              <a:rect r="r" b="b" t="t" l="l"/>
              <a:pathLst>
                <a:path h="2024175" w="1450239">
                  <a:moveTo>
                    <a:pt x="49210" y="0"/>
                  </a:moveTo>
                  <a:lnTo>
                    <a:pt x="1401030" y="0"/>
                  </a:lnTo>
                  <a:cubicBezTo>
                    <a:pt x="1414081" y="0"/>
                    <a:pt x="1426598" y="5185"/>
                    <a:pt x="1435826" y="14413"/>
                  </a:cubicBezTo>
                  <a:cubicBezTo>
                    <a:pt x="1445055" y="23642"/>
                    <a:pt x="1450239" y="36158"/>
                    <a:pt x="1450239" y="49210"/>
                  </a:cubicBezTo>
                  <a:lnTo>
                    <a:pt x="1450239" y="1974966"/>
                  </a:lnTo>
                  <a:cubicBezTo>
                    <a:pt x="1450239" y="1988017"/>
                    <a:pt x="1445055" y="2000534"/>
                    <a:pt x="1435826" y="2009762"/>
                  </a:cubicBezTo>
                  <a:cubicBezTo>
                    <a:pt x="1426598" y="2018991"/>
                    <a:pt x="1414081" y="2024175"/>
                    <a:pt x="1401030" y="2024175"/>
                  </a:cubicBezTo>
                  <a:lnTo>
                    <a:pt x="49210" y="2024175"/>
                  </a:lnTo>
                  <a:cubicBezTo>
                    <a:pt x="36158" y="2024175"/>
                    <a:pt x="23642" y="2018991"/>
                    <a:pt x="14413" y="2009762"/>
                  </a:cubicBezTo>
                  <a:cubicBezTo>
                    <a:pt x="5185" y="2000534"/>
                    <a:pt x="0" y="1988017"/>
                    <a:pt x="0" y="1974966"/>
                  </a:cubicBezTo>
                  <a:lnTo>
                    <a:pt x="0" y="49210"/>
                  </a:lnTo>
                  <a:cubicBezTo>
                    <a:pt x="0" y="36158"/>
                    <a:pt x="5185" y="23642"/>
                    <a:pt x="14413" y="14413"/>
                  </a:cubicBezTo>
                  <a:cubicBezTo>
                    <a:pt x="23642" y="5185"/>
                    <a:pt x="36158" y="0"/>
                    <a:pt x="4921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8235" y="1642482"/>
            <a:ext cx="4632209" cy="816343"/>
            <a:chOff x="0" y="0"/>
            <a:chExt cx="1042339" cy="1836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2339" cy="183693"/>
            </a:xfrm>
            <a:custGeom>
              <a:avLst/>
              <a:gdLst/>
              <a:ahLst/>
              <a:cxnLst/>
              <a:rect r="r" b="b" t="t" l="l"/>
              <a:pathLst>
                <a:path h="183693" w="1042339">
                  <a:moveTo>
                    <a:pt x="91847" y="0"/>
                  </a:moveTo>
                  <a:lnTo>
                    <a:pt x="950492" y="0"/>
                  </a:lnTo>
                  <a:cubicBezTo>
                    <a:pt x="1001218" y="0"/>
                    <a:pt x="1042339" y="41121"/>
                    <a:pt x="1042339" y="91847"/>
                  </a:cubicBezTo>
                  <a:lnTo>
                    <a:pt x="1042339" y="91847"/>
                  </a:lnTo>
                  <a:cubicBezTo>
                    <a:pt x="1042339" y="142572"/>
                    <a:pt x="1001218" y="183693"/>
                    <a:pt x="950492" y="183693"/>
                  </a:cubicBezTo>
                  <a:lnTo>
                    <a:pt x="91847" y="183693"/>
                  </a:lnTo>
                  <a:cubicBezTo>
                    <a:pt x="41121" y="183693"/>
                    <a:pt x="0" y="142572"/>
                    <a:pt x="0" y="91847"/>
                  </a:cubicBezTo>
                  <a:lnTo>
                    <a:pt x="0" y="91847"/>
                  </a:lnTo>
                  <a:cubicBezTo>
                    <a:pt x="0" y="41121"/>
                    <a:pt x="41121" y="0"/>
                    <a:pt x="91847" y="0"/>
                  </a:cubicBezTo>
                  <a:close/>
                </a:path>
              </a:pathLst>
            </a:custGeom>
            <a:solidFill>
              <a:srgbClr val="80B4BF">
                <a:alpha val="8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>
                      <a:alpha val="88627"/>
                    </a:srgbClr>
                  </a:solidFill>
                  <a:ea typeface="Gothic A1 Bold"/>
                </a:rPr>
                <a:t>데이터 수집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5134" y="4560707"/>
            <a:ext cx="4917694" cy="2040270"/>
            <a:chOff x="0" y="0"/>
            <a:chExt cx="1295195" cy="5373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5195" cy="537355"/>
            </a:xfrm>
            <a:custGeom>
              <a:avLst/>
              <a:gdLst/>
              <a:ahLst/>
              <a:cxnLst/>
              <a:rect r="r" b="b" t="t" l="l"/>
              <a:pathLst>
                <a:path h="537355" w="1295195">
                  <a:moveTo>
                    <a:pt x="0" y="0"/>
                  </a:moveTo>
                  <a:lnTo>
                    <a:pt x="1295195" y="0"/>
                  </a:lnTo>
                  <a:lnTo>
                    <a:pt x="1295195" y="537355"/>
                  </a:lnTo>
                  <a:lnTo>
                    <a:pt x="0" y="537355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5492" y="7324772"/>
            <a:ext cx="4917694" cy="2040270"/>
            <a:chOff x="0" y="0"/>
            <a:chExt cx="1295195" cy="5373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95195" cy="537355"/>
            </a:xfrm>
            <a:custGeom>
              <a:avLst/>
              <a:gdLst/>
              <a:ahLst/>
              <a:cxnLst/>
              <a:rect r="r" b="b" t="t" l="l"/>
              <a:pathLst>
                <a:path h="537355" w="1295195">
                  <a:moveTo>
                    <a:pt x="0" y="0"/>
                  </a:moveTo>
                  <a:lnTo>
                    <a:pt x="1295195" y="0"/>
                  </a:lnTo>
                  <a:lnTo>
                    <a:pt x="1295195" y="537355"/>
                  </a:lnTo>
                  <a:lnTo>
                    <a:pt x="0" y="537355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45556" y="4331610"/>
            <a:ext cx="3237567" cy="458193"/>
            <a:chOff x="0" y="0"/>
            <a:chExt cx="728517" cy="1031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8517" cy="103102"/>
            </a:xfrm>
            <a:custGeom>
              <a:avLst/>
              <a:gdLst/>
              <a:ahLst/>
              <a:cxnLst/>
              <a:rect r="r" b="b" t="t" l="l"/>
              <a:pathLst>
                <a:path h="103102" w="728517">
                  <a:moveTo>
                    <a:pt x="51551" y="0"/>
                  </a:moveTo>
                  <a:lnTo>
                    <a:pt x="676966" y="0"/>
                  </a:lnTo>
                  <a:cubicBezTo>
                    <a:pt x="690638" y="0"/>
                    <a:pt x="703750" y="5431"/>
                    <a:pt x="713418" y="15099"/>
                  </a:cubicBezTo>
                  <a:cubicBezTo>
                    <a:pt x="723086" y="24767"/>
                    <a:pt x="728517" y="37879"/>
                    <a:pt x="728517" y="51551"/>
                  </a:cubicBezTo>
                  <a:lnTo>
                    <a:pt x="728517" y="51551"/>
                  </a:lnTo>
                  <a:cubicBezTo>
                    <a:pt x="728517" y="80022"/>
                    <a:pt x="705437" y="103102"/>
                    <a:pt x="676966" y="103102"/>
                  </a:cubicBezTo>
                  <a:lnTo>
                    <a:pt x="51551" y="103102"/>
                  </a:lnTo>
                  <a:cubicBezTo>
                    <a:pt x="23080" y="103102"/>
                    <a:pt x="0" y="80022"/>
                    <a:pt x="0" y="51551"/>
                  </a:cubicBezTo>
                  <a:lnTo>
                    <a:pt x="0" y="51551"/>
                  </a:lnTo>
                  <a:cubicBezTo>
                    <a:pt x="0" y="23080"/>
                    <a:pt x="23080" y="0"/>
                    <a:pt x="51551" y="0"/>
                  </a:cubicBezTo>
                  <a:close/>
                </a:path>
              </a:pathLst>
            </a:custGeom>
            <a:solidFill>
              <a:srgbClr val="A4C5C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  <a:r>
                <a:rPr lang="en-US" sz="1700">
                  <a:solidFill>
                    <a:srgbClr val="000000"/>
                  </a:solidFill>
                  <a:ea typeface="Gothic A1 Bold"/>
                </a:rPr>
                <a:t>뉴스 데이터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45556" y="7124021"/>
            <a:ext cx="3237567" cy="458193"/>
            <a:chOff x="0" y="0"/>
            <a:chExt cx="728517" cy="1031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8517" cy="103102"/>
            </a:xfrm>
            <a:custGeom>
              <a:avLst/>
              <a:gdLst/>
              <a:ahLst/>
              <a:cxnLst/>
              <a:rect r="r" b="b" t="t" l="l"/>
              <a:pathLst>
                <a:path h="103102" w="728517">
                  <a:moveTo>
                    <a:pt x="51551" y="0"/>
                  </a:moveTo>
                  <a:lnTo>
                    <a:pt x="676966" y="0"/>
                  </a:lnTo>
                  <a:cubicBezTo>
                    <a:pt x="690638" y="0"/>
                    <a:pt x="703750" y="5431"/>
                    <a:pt x="713418" y="15099"/>
                  </a:cubicBezTo>
                  <a:cubicBezTo>
                    <a:pt x="723086" y="24767"/>
                    <a:pt x="728517" y="37879"/>
                    <a:pt x="728517" y="51551"/>
                  </a:cubicBezTo>
                  <a:lnTo>
                    <a:pt x="728517" y="51551"/>
                  </a:lnTo>
                  <a:cubicBezTo>
                    <a:pt x="728517" y="80022"/>
                    <a:pt x="705437" y="103102"/>
                    <a:pt x="676966" y="103102"/>
                  </a:cubicBezTo>
                  <a:lnTo>
                    <a:pt x="51551" y="103102"/>
                  </a:lnTo>
                  <a:cubicBezTo>
                    <a:pt x="23080" y="103102"/>
                    <a:pt x="0" y="80022"/>
                    <a:pt x="0" y="51551"/>
                  </a:cubicBezTo>
                  <a:lnTo>
                    <a:pt x="0" y="51551"/>
                  </a:lnTo>
                  <a:cubicBezTo>
                    <a:pt x="0" y="23080"/>
                    <a:pt x="23080" y="0"/>
                    <a:pt x="51551" y="0"/>
                  </a:cubicBezTo>
                  <a:close/>
                </a:path>
              </a:pathLst>
            </a:custGeom>
            <a:solidFill>
              <a:srgbClr val="A4C5C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  <a:r>
                <a:rPr lang="en-US" sz="1700">
                  <a:solidFill>
                    <a:srgbClr val="000000"/>
                  </a:solidFill>
                  <a:ea typeface="Gothic A1 Bold"/>
                </a:rPr>
                <a:t>주가 데이터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05492" y="2502558"/>
            <a:ext cx="4917694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고딕M"/>
              </a:rPr>
              <a:t>수집 기간 2022/01/01~2023/05/30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48235" y="4870999"/>
            <a:ext cx="4631492" cy="1441992"/>
            <a:chOff x="0" y="0"/>
            <a:chExt cx="6175323" cy="192265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922656" cy="192265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DF6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-95250"/>
                <a:ext cx="6604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31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2126812" y="0"/>
              <a:ext cx="1922656" cy="1922656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DF6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-95250"/>
                <a:ext cx="6604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31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4252667" y="0"/>
              <a:ext cx="1922656" cy="1922656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DF6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-95250"/>
                <a:ext cx="6604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31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01101" y="430266"/>
              <a:ext cx="1720453" cy="1014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대한항공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(12,735개)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2306891" y="430266"/>
              <a:ext cx="1562497" cy="1014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LG화학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(8,557개)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4378874" y="430266"/>
              <a:ext cx="1665684" cy="1014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유가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(13,315개)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805492" y="3369325"/>
            <a:ext cx="5106293" cy="48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TDTD고딕M"/>
              </a:rPr>
              <a:t>데이터수집처: 빅카인드, 네이버뉴스, 인베스팅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48235" y="7667939"/>
            <a:ext cx="1441992" cy="1441992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DF6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543344" y="7667939"/>
            <a:ext cx="1441992" cy="144199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DF6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4137736" y="7667939"/>
            <a:ext cx="1441992" cy="1441992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DF6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024061" y="7978732"/>
            <a:ext cx="1290340" cy="73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TDTD고딕M"/>
              </a:rPr>
              <a:t>대한항공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TDTD고딕M"/>
              </a:rPr>
              <a:t>종가 483일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610874" y="7986987"/>
            <a:ext cx="1306932" cy="71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DTD고딕M"/>
              </a:rPr>
              <a:t>LG화학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ea typeface="TDTD고딕M"/>
              </a:rPr>
              <a:t>종가 483일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186772" y="7952485"/>
            <a:ext cx="1343918" cy="73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TDTD고딕M"/>
              </a:rPr>
              <a:t>유가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TDTD고딕M"/>
              </a:rPr>
              <a:t>종가 483일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6426389" y="1642482"/>
            <a:ext cx="5506378" cy="8093712"/>
            <a:chOff x="0" y="0"/>
            <a:chExt cx="7341837" cy="10791616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544229"/>
              <a:ext cx="7341837" cy="10247387"/>
              <a:chOff x="0" y="0"/>
              <a:chExt cx="1450239" cy="202417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450239" cy="2024175"/>
              </a:xfrm>
              <a:custGeom>
                <a:avLst/>
                <a:gdLst/>
                <a:ahLst/>
                <a:cxnLst/>
                <a:rect r="r" b="b" t="t" l="l"/>
                <a:pathLst>
                  <a:path h="2024175" w="1450239">
                    <a:moveTo>
                      <a:pt x="49210" y="0"/>
                    </a:moveTo>
                    <a:lnTo>
                      <a:pt x="1401030" y="0"/>
                    </a:lnTo>
                    <a:cubicBezTo>
                      <a:pt x="1414081" y="0"/>
                      <a:pt x="1426598" y="5185"/>
                      <a:pt x="1435826" y="14413"/>
                    </a:cubicBezTo>
                    <a:cubicBezTo>
                      <a:pt x="1445055" y="23642"/>
                      <a:pt x="1450239" y="36158"/>
                      <a:pt x="1450239" y="49210"/>
                    </a:cubicBezTo>
                    <a:lnTo>
                      <a:pt x="1450239" y="1974966"/>
                    </a:lnTo>
                    <a:cubicBezTo>
                      <a:pt x="1450239" y="1988017"/>
                      <a:pt x="1445055" y="2000534"/>
                      <a:pt x="1435826" y="2009762"/>
                    </a:cubicBezTo>
                    <a:cubicBezTo>
                      <a:pt x="1426598" y="2018991"/>
                      <a:pt x="1414081" y="2024175"/>
                      <a:pt x="1401030" y="2024175"/>
                    </a:cubicBezTo>
                    <a:lnTo>
                      <a:pt x="49210" y="2024175"/>
                    </a:lnTo>
                    <a:cubicBezTo>
                      <a:pt x="36158" y="2024175"/>
                      <a:pt x="23642" y="2018991"/>
                      <a:pt x="14413" y="2009762"/>
                    </a:cubicBezTo>
                    <a:cubicBezTo>
                      <a:pt x="5185" y="2000534"/>
                      <a:pt x="0" y="1988017"/>
                      <a:pt x="0" y="1974966"/>
                    </a:cubicBezTo>
                    <a:lnTo>
                      <a:pt x="0" y="49210"/>
                    </a:lnTo>
                    <a:cubicBezTo>
                      <a:pt x="0" y="36158"/>
                      <a:pt x="5185" y="23642"/>
                      <a:pt x="14413" y="14413"/>
                    </a:cubicBezTo>
                    <a:cubicBezTo>
                      <a:pt x="23642" y="5185"/>
                      <a:pt x="36158" y="0"/>
                      <a:pt x="49210" y="0"/>
                    </a:cubicBezTo>
                    <a:close/>
                  </a:path>
                </a:pathLst>
              </a:custGeom>
              <a:solidFill>
                <a:srgbClr val="EEEEEE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582779" y="0"/>
              <a:ext cx="6176279" cy="1088457"/>
              <a:chOff x="0" y="0"/>
              <a:chExt cx="1042339" cy="18369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042339" cy="183693"/>
              </a:xfrm>
              <a:custGeom>
                <a:avLst/>
                <a:gdLst/>
                <a:ahLst/>
                <a:cxnLst/>
                <a:rect r="r" b="b" t="t" l="l"/>
                <a:pathLst>
                  <a:path h="183693" w="1042339">
                    <a:moveTo>
                      <a:pt x="91847" y="0"/>
                    </a:moveTo>
                    <a:lnTo>
                      <a:pt x="950492" y="0"/>
                    </a:lnTo>
                    <a:cubicBezTo>
                      <a:pt x="1001218" y="0"/>
                      <a:pt x="1042339" y="41121"/>
                      <a:pt x="1042339" y="91847"/>
                    </a:cubicBezTo>
                    <a:lnTo>
                      <a:pt x="1042339" y="91847"/>
                    </a:lnTo>
                    <a:cubicBezTo>
                      <a:pt x="1042339" y="142572"/>
                      <a:pt x="1001218" y="183693"/>
                      <a:pt x="950492" y="183693"/>
                    </a:cubicBezTo>
                    <a:lnTo>
                      <a:pt x="91847" y="183693"/>
                    </a:lnTo>
                    <a:cubicBezTo>
                      <a:pt x="41121" y="183693"/>
                      <a:pt x="0" y="142572"/>
                      <a:pt x="0" y="91847"/>
                    </a:cubicBezTo>
                    <a:lnTo>
                      <a:pt x="0" y="91847"/>
                    </a:lnTo>
                    <a:cubicBezTo>
                      <a:pt x="0" y="41121"/>
                      <a:pt x="41121" y="0"/>
                      <a:pt x="91847" y="0"/>
                    </a:cubicBezTo>
                    <a:close/>
                  </a:path>
                </a:pathLst>
              </a:custGeom>
              <a:solidFill>
                <a:srgbClr val="80B4BF">
                  <a:alpha val="88627"/>
                </a:srgbClr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sz="2799">
                    <a:solidFill>
                      <a:srgbClr val="000000">
                        <a:alpha val="88627"/>
                      </a:srgbClr>
                    </a:solidFill>
                    <a:ea typeface="Gothic A1 Bold"/>
                  </a:rPr>
                  <a:t>데이터 수집(크롤링)</a:t>
                </a: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40154" y="2746496"/>
              <a:ext cx="4316757" cy="1354733"/>
              <a:chOff x="0" y="0"/>
              <a:chExt cx="728517" cy="228631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728517" cy="228631"/>
              </a:xfrm>
              <a:custGeom>
                <a:avLst/>
                <a:gdLst/>
                <a:ahLst/>
                <a:cxnLst/>
                <a:rect r="r" b="b" t="t" l="l"/>
                <a:pathLst>
                  <a:path h="228631" w="728517">
                    <a:moveTo>
                      <a:pt x="114316" y="0"/>
                    </a:moveTo>
                    <a:lnTo>
                      <a:pt x="614201" y="0"/>
                    </a:lnTo>
                    <a:cubicBezTo>
                      <a:pt x="644520" y="0"/>
                      <a:pt x="673596" y="12044"/>
                      <a:pt x="695035" y="33482"/>
                    </a:cubicBezTo>
                    <a:cubicBezTo>
                      <a:pt x="716473" y="54921"/>
                      <a:pt x="728517" y="83997"/>
                      <a:pt x="728517" y="114316"/>
                    </a:cubicBezTo>
                    <a:lnTo>
                      <a:pt x="728517" y="114316"/>
                    </a:lnTo>
                    <a:cubicBezTo>
                      <a:pt x="728517" y="144634"/>
                      <a:pt x="716473" y="173711"/>
                      <a:pt x="695035" y="195149"/>
                    </a:cubicBezTo>
                    <a:cubicBezTo>
                      <a:pt x="673596" y="216587"/>
                      <a:pt x="644520" y="228631"/>
                      <a:pt x="614201" y="228631"/>
                    </a:cubicBezTo>
                    <a:lnTo>
                      <a:pt x="114316" y="228631"/>
                    </a:lnTo>
                    <a:cubicBezTo>
                      <a:pt x="83997" y="228631"/>
                      <a:pt x="54921" y="216587"/>
                      <a:pt x="33482" y="195149"/>
                    </a:cubicBezTo>
                    <a:cubicBezTo>
                      <a:pt x="12044" y="173711"/>
                      <a:pt x="0" y="144634"/>
                      <a:pt x="0" y="114316"/>
                    </a:cubicBezTo>
                    <a:lnTo>
                      <a:pt x="0" y="114316"/>
                    </a:lnTo>
                    <a:cubicBezTo>
                      <a:pt x="0" y="83997"/>
                      <a:pt x="12044" y="54921"/>
                      <a:pt x="33482" y="33482"/>
                    </a:cubicBezTo>
                    <a:cubicBezTo>
                      <a:pt x="54921" y="12044"/>
                      <a:pt x="83997" y="0"/>
                      <a:pt x="114316" y="0"/>
                    </a:cubicBezTo>
                    <a:close/>
                  </a:path>
                </a:pathLst>
              </a:custGeom>
              <a:solidFill>
                <a:srgbClr val="A4C5CC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40"/>
                  </a:lnSpc>
                </a:pPr>
                <a:r>
                  <a:rPr lang="en-US" sz="1700">
                    <a:solidFill>
                      <a:srgbClr val="000000"/>
                    </a:solidFill>
                    <a:latin typeface="Gothic A1 Bold"/>
                  </a:rPr>
                  <a:t>newspaper 3K</a:t>
                </a: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640154" y="6745652"/>
              <a:ext cx="4316757" cy="1288290"/>
              <a:chOff x="0" y="0"/>
              <a:chExt cx="728517" cy="217418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728517" cy="217418"/>
              </a:xfrm>
              <a:custGeom>
                <a:avLst/>
                <a:gdLst/>
                <a:ahLst/>
                <a:cxnLst/>
                <a:rect r="r" b="b" t="t" l="l"/>
                <a:pathLst>
                  <a:path h="217418" w="728517">
                    <a:moveTo>
                      <a:pt x="108709" y="0"/>
                    </a:moveTo>
                    <a:lnTo>
                      <a:pt x="619808" y="0"/>
                    </a:lnTo>
                    <a:cubicBezTo>
                      <a:pt x="648639" y="0"/>
                      <a:pt x="676290" y="11453"/>
                      <a:pt x="696677" y="31840"/>
                    </a:cubicBezTo>
                    <a:cubicBezTo>
                      <a:pt x="717064" y="52227"/>
                      <a:pt x="728517" y="79878"/>
                      <a:pt x="728517" y="108709"/>
                    </a:cubicBezTo>
                    <a:lnTo>
                      <a:pt x="728517" y="108709"/>
                    </a:lnTo>
                    <a:cubicBezTo>
                      <a:pt x="728517" y="137541"/>
                      <a:pt x="717064" y="165191"/>
                      <a:pt x="696677" y="185578"/>
                    </a:cubicBezTo>
                    <a:cubicBezTo>
                      <a:pt x="676290" y="205965"/>
                      <a:pt x="648639" y="217418"/>
                      <a:pt x="619808" y="217418"/>
                    </a:cubicBezTo>
                    <a:lnTo>
                      <a:pt x="108709" y="217418"/>
                    </a:lnTo>
                    <a:cubicBezTo>
                      <a:pt x="79878" y="217418"/>
                      <a:pt x="52227" y="205965"/>
                      <a:pt x="31840" y="185578"/>
                    </a:cubicBezTo>
                    <a:cubicBezTo>
                      <a:pt x="11453" y="165191"/>
                      <a:pt x="0" y="137541"/>
                      <a:pt x="0" y="108709"/>
                    </a:cubicBezTo>
                    <a:lnTo>
                      <a:pt x="0" y="108709"/>
                    </a:lnTo>
                    <a:cubicBezTo>
                      <a:pt x="0" y="79878"/>
                      <a:pt x="11453" y="52227"/>
                      <a:pt x="31840" y="31840"/>
                    </a:cubicBezTo>
                    <a:cubicBezTo>
                      <a:pt x="52227" y="11453"/>
                      <a:pt x="79878" y="0"/>
                      <a:pt x="108709" y="0"/>
                    </a:cubicBezTo>
                    <a:close/>
                  </a:path>
                </a:pathLst>
              </a:custGeom>
              <a:solidFill>
                <a:srgbClr val="A4C5CC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40"/>
                  </a:lnSpc>
                </a:pPr>
                <a:r>
                  <a:rPr lang="en-US" sz="1700">
                    <a:solidFill>
                      <a:srgbClr val="000000"/>
                    </a:solidFill>
                    <a:ea typeface="Gothic A1 Bold"/>
                  </a:rPr>
                  <a:t>뉴스 시간 크롤링 코드 제작</a:t>
                </a: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739501" y="1242868"/>
              <a:ext cx="5862836" cy="112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latin typeface="TDTD고딕M"/>
                </a:rPr>
                <a:t>1. '특성추출' 컬럼에 해당기업 이름없으면 삭제</a:t>
              </a:r>
            </a:p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latin typeface="TDTD고딕M"/>
                </a:rPr>
                <a:t>1-1. 필요없는 컬럼삭제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1000762" y="4476132"/>
              <a:ext cx="5595541" cy="516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latin typeface="TDTD고딕M"/>
                </a:rPr>
                <a:t>2.newpaper라이브러리 사용 본문 다운로드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142501" y="5098746"/>
              <a:ext cx="7056834" cy="112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latin typeface="TDTD고딕M"/>
                </a:rPr>
                <a:t>3.조선일보, 중앙일보, 강원도민일보, 중부일보 </a:t>
              </a:r>
            </a:p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ea typeface="TDTD고딕M"/>
                </a:rPr>
                <a:t>신문사 내부사정으로 시스템 크롤링 불가능, 수동 크롤링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2143843" y="8186342"/>
              <a:ext cx="3054152" cy="516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latin typeface="TDTD고딕M"/>
                </a:rPr>
                <a:t>4. 기사 입력시간 크롤링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298969" y="9070671"/>
              <a:ext cx="6886178" cy="112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latin typeface="TDTD고딕M"/>
                </a:rPr>
                <a:t>5. 조선일보, 중앙일보, 강원도민일보, 중부일보 신문사 </a:t>
              </a:r>
            </a:p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ea typeface="TDTD고딕M"/>
                </a:rPr>
                <a:t>내부사정으로 시스템 크롤링 불가능, 수동 크롤링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2347554" y="1642482"/>
            <a:ext cx="5506378" cy="8093712"/>
            <a:chOff x="0" y="0"/>
            <a:chExt cx="7341837" cy="10791616"/>
          </a:xfrm>
        </p:grpSpPr>
        <p:grpSp>
          <p:nvGrpSpPr>
            <p:cNvPr name="Group 70" id="70"/>
            <p:cNvGrpSpPr/>
            <p:nvPr/>
          </p:nvGrpSpPr>
          <p:grpSpPr>
            <a:xfrm rot="0">
              <a:off x="0" y="544229"/>
              <a:ext cx="7341837" cy="4752623"/>
              <a:chOff x="0" y="0"/>
              <a:chExt cx="1450239" cy="93879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450239" cy="938790"/>
              </a:xfrm>
              <a:custGeom>
                <a:avLst/>
                <a:gdLst/>
                <a:ahLst/>
                <a:cxnLst/>
                <a:rect r="r" b="b" t="t" l="l"/>
                <a:pathLst>
                  <a:path h="938790" w="1450239">
                    <a:moveTo>
                      <a:pt x="49210" y="0"/>
                    </a:moveTo>
                    <a:lnTo>
                      <a:pt x="1401030" y="0"/>
                    </a:lnTo>
                    <a:cubicBezTo>
                      <a:pt x="1414081" y="0"/>
                      <a:pt x="1426598" y="5185"/>
                      <a:pt x="1435826" y="14413"/>
                    </a:cubicBezTo>
                    <a:cubicBezTo>
                      <a:pt x="1445055" y="23642"/>
                      <a:pt x="1450239" y="36158"/>
                      <a:pt x="1450239" y="49210"/>
                    </a:cubicBezTo>
                    <a:lnTo>
                      <a:pt x="1450239" y="889580"/>
                    </a:lnTo>
                    <a:cubicBezTo>
                      <a:pt x="1450239" y="916758"/>
                      <a:pt x="1428208" y="938790"/>
                      <a:pt x="1401030" y="938790"/>
                    </a:cubicBezTo>
                    <a:lnTo>
                      <a:pt x="49210" y="938790"/>
                    </a:lnTo>
                    <a:cubicBezTo>
                      <a:pt x="36158" y="938790"/>
                      <a:pt x="23642" y="933605"/>
                      <a:pt x="14413" y="924377"/>
                    </a:cubicBezTo>
                    <a:cubicBezTo>
                      <a:pt x="5185" y="915148"/>
                      <a:pt x="0" y="902631"/>
                      <a:pt x="0" y="889580"/>
                    </a:cubicBezTo>
                    <a:lnTo>
                      <a:pt x="0" y="49210"/>
                    </a:lnTo>
                    <a:cubicBezTo>
                      <a:pt x="0" y="36158"/>
                      <a:pt x="5185" y="23642"/>
                      <a:pt x="14413" y="14413"/>
                    </a:cubicBezTo>
                    <a:cubicBezTo>
                      <a:pt x="23642" y="5185"/>
                      <a:pt x="36158" y="0"/>
                      <a:pt x="49210" y="0"/>
                    </a:cubicBezTo>
                    <a:close/>
                  </a:path>
                </a:pathLst>
              </a:custGeom>
              <a:solidFill>
                <a:srgbClr val="EEEEEE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0" y="5803922"/>
              <a:ext cx="7341837" cy="4987694"/>
              <a:chOff x="0" y="0"/>
              <a:chExt cx="1450239" cy="985223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450239" cy="985223"/>
              </a:xfrm>
              <a:custGeom>
                <a:avLst/>
                <a:gdLst/>
                <a:ahLst/>
                <a:cxnLst/>
                <a:rect r="r" b="b" t="t" l="l"/>
                <a:pathLst>
                  <a:path h="985223" w="1450239">
                    <a:moveTo>
                      <a:pt x="49210" y="0"/>
                    </a:moveTo>
                    <a:lnTo>
                      <a:pt x="1401030" y="0"/>
                    </a:lnTo>
                    <a:cubicBezTo>
                      <a:pt x="1414081" y="0"/>
                      <a:pt x="1426598" y="5185"/>
                      <a:pt x="1435826" y="14413"/>
                    </a:cubicBezTo>
                    <a:cubicBezTo>
                      <a:pt x="1445055" y="23642"/>
                      <a:pt x="1450239" y="36158"/>
                      <a:pt x="1450239" y="49210"/>
                    </a:cubicBezTo>
                    <a:lnTo>
                      <a:pt x="1450239" y="936014"/>
                    </a:lnTo>
                    <a:cubicBezTo>
                      <a:pt x="1450239" y="963192"/>
                      <a:pt x="1428208" y="985223"/>
                      <a:pt x="1401030" y="985223"/>
                    </a:cubicBezTo>
                    <a:lnTo>
                      <a:pt x="49210" y="985223"/>
                    </a:lnTo>
                    <a:cubicBezTo>
                      <a:pt x="22032" y="985223"/>
                      <a:pt x="0" y="963192"/>
                      <a:pt x="0" y="936014"/>
                    </a:cubicBezTo>
                    <a:lnTo>
                      <a:pt x="0" y="49210"/>
                    </a:lnTo>
                    <a:cubicBezTo>
                      <a:pt x="0" y="36158"/>
                      <a:pt x="5185" y="23642"/>
                      <a:pt x="14413" y="14413"/>
                    </a:cubicBezTo>
                    <a:cubicBezTo>
                      <a:pt x="23642" y="5185"/>
                      <a:pt x="36158" y="0"/>
                      <a:pt x="49210" y="0"/>
                    </a:cubicBezTo>
                    <a:close/>
                  </a:path>
                </a:pathLst>
              </a:custGeom>
              <a:solidFill>
                <a:srgbClr val="EEEEEE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582779" y="0"/>
              <a:ext cx="6176279" cy="1088457"/>
              <a:chOff x="0" y="0"/>
              <a:chExt cx="1042339" cy="183693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042339" cy="183693"/>
              </a:xfrm>
              <a:custGeom>
                <a:avLst/>
                <a:gdLst/>
                <a:ahLst/>
                <a:cxnLst/>
                <a:rect r="r" b="b" t="t" l="l"/>
                <a:pathLst>
                  <a:path h="183693" w="1042339">
                    <a:moveTo>
                      <a:pt x="91847" y="0"/>
                    </a:moveTo>
                    <a:lnTo>
                      <a:pt x="950492" y="0"/>
                    </a:lnTo>
                    <a:cubicBezTo>
                      <a:pt x="1001218" y="0"/>
                      <a:pt x="1042339" y="41121"/>
                      <a:pt x="1042339" y="91847"/>
                    </a:cubicBezTo>
                    <a:lnTo>
                      <a:pt x="1042339" y="91847"/>
                    </a:lnTo>
                    <a:cubicBezTo>
                      <a:pt x="1042339" y="142572"/>
                      <a:pt x="1001218" y="183693"/>
                      <a:pt x="950492" y="183693"/>
                    </a:cubicBezTo>
                    <a:lnTo>
                      <a:pt x="91847" y="183693"/>
                    </a:lnTo>
                    <a:cubicBezTo>
                      <a:pt x="41121" y="183693"/>
                      <a:pt x="0" y="142572"/>
                      <a:pt x="0" y="91847"/>
                    </a:cubicBezTo>
                    <a:lnTo>
                      <a:pt x="0" y="91847"/>
                    </a:lnTo>
                    <a:cubicBezTo>
                      <a:pt x="0" y="41121"/>
                      <a:pt x="41121" y="0"/>
                      <a:pt x="91847" y="0"/>
                    </a:cubicBezTo>
                    <a:close/>
                  </a:path>
                </a:pathLst>
              </a:custGeom>
              <a:solidFill>
                <a:srgbClr val="80B4BF">
                  <a:alpha val="88627"/>
                </a:srgbClr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sz="2799">
                    <a:solidFill>
                      <a:srgbClr val="000000">
                        <a:alpha val="88627"/>
                      </a:srgbClr>
                    </a:solidFill>
                    <a:ea typeface="Gothic A1 Bold"/>
                  </a:rPr>
                  <a:t>변수</a:t>
                </a: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582779" y="5395808"/>
              <a:ext cx="6176279" cy="1088457"/>
              <a:chOff x="0" y="0"/>
              <a:chExt cx="1042339" cy="183693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1042339" cy="183693"/>
              </a:xfrm>
              <a:custGeom>
                <a:avLst/>
                <a:gdLst/>
                <a:ahLst/>
                <a:cxnLst/>
                <a:rect r="r" b="b" t="t" l="l"/>
                <a:pathLst>
                  <a:path h="183693" w="1042339">
                    <a:moveTo>
                      <a:pt x="91847" y="0"/>
                    </a:moveTo>
                    <a:lnTo>
                      <a:pt x="950492" y="0"/>
                    </a:lnTo>
                    <a:cubicBezTo>
                      <a:pt x="1001218" y="0"/>
                      <a:pt x="1042339" y="41121"/>
                      <a:pt x="1042339" y="91847"/>
                    </a:cubicBezTo>
                    <a:lnTo>
                      <a:pt x="1042339" y="91847"/>
                    </a:lnTo>
                    <a:cubicBezTo>
                      <a:pt x="1042339" y="142572"/>
                      <a:pt x="1001218" y="183693"/>
                      <a:pt x="950492" y="183693"/>
                    </a:cubicBezTo>
                    <a:lnTo>
                      <a:pt x="91847" y="183693"/>
                    </a:lnTo>
                    <a:cubicBezTo>
                      <a:pt x="41121" y="183693"/>
                      <a:pt x="0" y="142572"/>
                      <a:pt x="0" y="91847"/>
                    </a:cubicBezTo>
                    <a:lnTo>
                      <a:pt x="0" y="91847"/>
                    </a:lnTo>
                    <a:cubicBezTo>
                      <a:pt x="0" y="41121"/>
                      <a:pt x="41121" y="0"/>
                      <a:pt x="91847" y="0"/>
                    </a:cubicBezTo>
                    <a:close/>
                  </a:path>
                </a:pathLst>
              </a:custGeom>
              <a:solidFill>
                <a:srgbClr val="80B4BF">
                  <a:alpha val="88627"/>
                </a:srgbClr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sz="2799">
                    <a:solidFill>
                      <a:srgbClr val="000000">
                        <a:alpha val="88627"/>
                      </a:srgbClr>
                    </a:solidFill>
                    <a:ea typeface="Gothic A1 Bold"/>
                  </a:rPr>
                  <a:t>타겟</a:t>
                </a:r>
              </a:p>
            </p:txBody>
          </p:sp>
        </p:grpSp>
        <p:sp>
          <p:nvSpPr>
            <p:cNvPr name="AutoShape 82" id="82"/>
            <p:cNvSpPr/>
            <p:nvPr/>
          </p:nvSpPr>
          <p:spPr>
            <a:xfrm flipH="true">
              <a:off x="3670919" y="1222968"/>
              <a:ext cx="25400" cy="375421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83" id="83"/>
            <p:cNvSpPr txBox="true"/>
            <p:nvPr/>
          </p:nvSpPr>
          <p:spPr>
            <a:xfrm rot="0">
              <a:off x="339389" y="1248806"/>
              <a:ext cx="3054152" cy="516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latin typeface="TDTD고딕M"/>
                </a:rPr>
                <a:t>Dataset I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4136651" y="1242868"/>
              <a:ext cx="3054152" cy="516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latin typeface="TDTD고딕M"/>
                </a:rPr>
                <a:t>Dataset II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928252" y="1844209"/>
              <a:ext cx="1876425" cy="2877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31"/>
                </a:lnSpc>
              </a:pPr>
              <a:r>
                <a:rPr lang="en-US" sz="3015">
                  <a:solidFill>
                    <a:srgbClr val="000000"/>
                  </a:solidFill>
                  <a:ea typeface="TDTD고딕M"/>
                </a:rPr>
                <a:t>대한항공</a:t>
              </a:r>
            </a:p>
            <a:p>
              <a:pPr algn="ctr">
                <a:lnSpc>
                  <a:spcPts val="6031"/>
                </a:lnSpc>
              </a:pPr>
              <a:r>
                <a:rPr lang="en-US" sz="3015">
                  <a:solidFill>
                    <a:srgbClr val="000000"/>
                  </a:solidFill>
                  <a:latin typeface="TDTD고딕M"/>
                </a:rPr>
                <a:t>+</a:t>
              </a:r>
            </a:p>
            <a:p>
              <a:pPr algn="ctr">
                <a:lnSpc>
                  <a:spcPts val="6031"/>
                </a:lnSpc>
                <a:spcBef>
                  <a:spcPct val="0"/>
                </a:spcBef>
              </a:pPr>
              <a:r>
                <a:rPr lang="en-US" sz="3015">
                  <a:solidFill>
                    <a:srgbClr val="000000"/>
                  </a:solidFill>
                  <a:ea typeface="TDTD고딕M"/>
                </a:rPr>
                <a:t>유가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0">
              <a:off x="4884066" y="1866001"/>
              <a:ext cx="1559322" cy="2877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31"/>
                </a:lnSpc>
              </a:pPr>
              <a:r>
                <a:rPr lang="en-US" sz="3015">
                  <a:solidFill>
                    <a:srgbClr val="000000"/>
                  </a:solidFill>
                  <a:latin typeface="TDTD고딕M"/>
                </a:rPr>
                <a:t>LG화학</a:t>
              </a:r>
            </a:p>
            <a:p>
              <a:pPr algn="ctr">
                <a:lnSpc>
                  <a:spcPts val="6031"/>
                </a:lnSpc>
              </a:pPr>
              <a:r>
                <a:rPr lang="en-US" sz="3015">
                  <a:solidFill>
                    <a:srgbClr val="000000"/>
                  </a:solidFill>
                  <a:latin typeface="TDTD고딕M"/>
                </a:rPr>
                <a:t>+</a:t>
              </a:r>
            </a:p>
            <a:p>
              <a:pPr algn="ctr">
                <a:lnSpc>
                  <a:spcPts val="6031"/>
                </a:lnSpc>
                <a:spcBef>
                  <a:spcPct val="0"/>
                </a:spcBef>
              </a:pPr>
              <a:r>
                <a:rPr lang="en-US" sz="3015">
                  <a:solidFill>
                    <a:srgbClr val="000000"/>
                  </a:solidFill>
                  <a:ea typeface="TDTD고딕M"/>
                </a:rPr>
                <a:t>유가</a:t>
              </a:r>
            </a:p>
          </p:txBody>
        </p:sp>
        <p:sp>
          <p:nvSpPr>
            <p:cNvPr name="AutoShape 87" id="87"/>
            <p:cNvSpPr/>
            <p:nvPr/>
          </p:nvSpPr>
          <p:spPr>
            <a:xfrm flipH="true">
              <a:off x="3670919" y="6825265"/>
              <a:ext cx="25400" cy="375421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88" id="88"/>
            <p:cNvSpPr txBox="true"/>
            <p:nvPr/>
          </p:nvSpPr>
          <p:spPr>
            <a:xfrm rot="0">
              <a:off x="339389" y="6649365"/>
              <a:ext cx="3054152" cy="516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latin typeface="TDTD고딕M"/>
                </a:rPr>
                <a:t>Target I</a:t>
              </a:r>
            </a:p>
          </p:txBody>
        </p:sp>
        <p:sp>
          <p:nvSpPr>
            <p:cNvPr name="TextBox 89" id="89"/>
            <p:cNvSpPr txBox="true"/>
            <p:nvPr/>
          </p:nvSpPr>
          <p:spPr>
            <a:xfrm rot="0">
              <a:off x="4136651" y="6636665"/>
              <a:ext cx="3054152" cy="516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1"/>
                </a:lnSpc>
                <a:spcBef>
                  <a:spcPct val="0"/>
                </a:spcBef>
              </a:pPr>
              <a:r>
                <a:rPr lang="en-US" sz="1815">
                  <a:solidFill>
                    <a:srgbClr val="000000"/>
                  </a:solidFill>
                  <a:latin typeface="TDTD고딕M"/>
                </a:rPr>
                <a:t>Target II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86939" y="7449080"/>
              <a:ext cx="3583980" cy="2301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1"/>
                </a:lnSpc>
              </a:pPr>
              <a:r>
                <a:rPr lang="en-US" sz="2415">
                  <a:solidFill>
                    <a:srgbClr val="000000"/>
                  </a:solidFill>
                  <a:ea typeface="TDTD고딕M"/>
                </a:rPr>
                <a:t>대한항공 종가</a:t>
              </a:r>
            </a:p>
            <a:p>
              <a:pPr algn="ctr">
                <a:lnSpc>
                  <a:spcPts val="4831"/>
                </a:lnSpc>
              </a:pPr>
              <a:r>
                <a:rPr lang="en-US" sz="2415">
                  <a:solidFill>
                    <a:srgbClr val="000000"/>
                  </a:solidFill>
                  <a:ea typeface="TDTD고딕M"/>
                </a:rPr>
                <a:t>전날보다 오르면 1</a:t>
              </a:r>
            </a:p>
            <a:p>
              <a:pPr algn="ctr">
                <a:lnSpc>
                  <a:spcPts val="4831"/>
                </a:lnSpc>
                <a:spcBef>
                  <a:spcPct val="0"/>
                </a:spcBef>
              </a:pPr>
              <a:r>
                <a:rPr lang="en-US" sz="2415">
                  <a:solidFill>
                    <a:srgbClr val="000000"/>
                  </a:solidFill>
                  <a:ea typeface="TDTD고딕M"/>
                </a:rPr>
                <a:t>전날보다 떨어지면 0 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0">
              <a:off x="3757858" y="7456295"/>
              <a:ext cx="3583980" cy="2301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1"/>
                </a:lnSpc>
              </a:pPr>
              <a:r>
                <a:rPr lang="en-US" sz="2415">
                  <a:solidFill>
                    <a:srgbClr val="000000"/>
                  </a:solidFill>
                  <a:latin typeface="TDTD고딕M"/>
                </a:rPr>
                <a:t>LG종가</a:t>
              </a:r>
            </a:p>
            <a:p>
              <a:pPr algn="ctr">
                <a:lnSpc>
                  <a:spcPts val="4831"/>
                </a:lnSpc>
              </a:pPr>
              <a:r>
                <a:rPr lang="en-US" sz="2415">
                  <a:solidFill>
                    <a:srgbClr val="000000"/>
                  </a:solidFill>
                  <a:ea typeface="TDTD고딕M"/>
                </a:rPr>
                <a:t>전날보다 오르면 1</a:t>
              </a:r>
            </a:p>
            <a:p>
              <a:pPr algn="ctr">
                <a:lnSpc>
                  <a:spcPts val="4831"/>
                </a:lnSpc>
                <a:spcBef>
                  <a:spcPct val="0"/>
                </a:spcBef>
              </a:pPr>
              <a:r>
                <a:rPr lang="en-US" sz="2415">
                  <a:solidFill>
                    <a:srgbClr val="000000"/>
                  </a:solidFill>
                  <a:ea typeface="TDTD고딕M"/>
                </a:rPr>
                <a:t>전날보다 떨어지면 0 </a:t>
              </a:r>
            </a:p>
          </p:txBody>
        </p:sp>
      </p:grpSp>
      <p:sp>
        <p:nvSpPr>
          <p:cNvPr name="TextBox 92" id="92"/>
          <p:cNvSpPr txBox="true"/>
          <p:nvPr/>
        </p:nvSpPr>
        <p:spPr>
          <a:xfrm rot="0">
            <a:off x="17608665" y="93785"/>
            <a:ext cx="317361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573" y="680150"/>
            <a:ext cx="633006" cy="239787"/>
            <a:chOff x="0" y="0"/>
            <a:chExt cx="1508686" cy="57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5270"/>
              <a:ext cx="1508686" cy="69850"/>
            </a:xfrm>
            <a:custGeom>
              <a:avLst/>
              <a:gdLst/>
              <a:ahLst/>
              <a:cxnLst/>
              <a:rect r="r" b="b" t="t" l="l"/>
              <a:pathLst>
                <a:path h="69850" w="1508686">
                  <a:moveTo>
                    <a:pt x="121785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08686" y="69850"/>
                  </a:lnTo>
                  <a:lnTo>
                    <a:pt x="1508686" y="0"/>
                  </a:lnTo>
                  <a:close/>
                </a:path>
              </a:pathLst>
            </a:custGeom>
            <a:solidFill>
              <a:srgbClr val="1B1E1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10115" y="411431"/>
            <a:ext cx="2497953" cy="6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13"/>
              </a:lnSpc>
              <a:spcBef>
                <a:spcPct val="0"/>
              </a:spcBef>
            </a:pPr>
            <a:r>
              <a:rPr lang="en-US" sz="3509">
                <a:solidFill>
                  <a:srgbClr val="163459"/>
                </a:solidFill>
                <a:latin typeface="Maharlika"/>
              </a:rPr>
              <a:t>Workflow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7014" y="412530"/>
            <a:ext cx="383469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63459"/>
                </a:solidFill>
                <a:latin typeface="Maharlika"/>
              </a:rPr>
              <a:t>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40193" y="1943912"/>
            <a:ext cx="8275393" cy="7685540"/>
            <a:chOff x="0" y="0"/>
            <a:chExt cx="2179527" cy="2024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9527" cy="2024175"/>
            </a:xfrm>
            <a:custGeom>
              <a:avLst/>
              <a:gdLst/>
              <a:ahLst/>
              <a:cxnLst/>
              <a:rect r="r" b="b" t="t" l="l"/>
              <a:pathLst>
                <a:path h="2024175" w="2179527">
                  <a:moveTo>
                    <a:pt x="32744" y="0"/>
                  </a:moveTo>
                  <a:lnTo>
                    <a:pt x="2146784" y="0"/>
                  </a:lnTo>
                  <a:cubicBezTo>
                    <a:pt x="2164867" y="0"/>
                    <a:pt x="2179527" y="14660"/>
                    <a:pt x="2179527" y="32744"/>
                  </a:cubicBezTo>
                  <a:lnTo>
                    <a:pt x="2179527" y="1991432"/>
                  </a:lnTo>
                  <a:cubicBezTo>
                    <a:pt x="2179527" y="2009516"/>
                    <a:pt x="2164867" y="2024175"/>
                    <a:pt x="2146784" y="2024175"/>
                  </a:cubicBezTo>
                  <a:lnTo>
                    <a:pt x="32744" y="2024175"/>
                  </a:lnTo>
                  <a:cubicBezTo>
                    <a:pt x="14660" y="2024175"/>
                    <a:pt x="0" y="2009516"/>
                    <a:pt x="0" y="1991432"/>
                  </a:cubicBezTo>
                  <a:lnTo>
                    <a:pt x="0" y="32744"/>
                  </a:lnTo>
                  <a:cubicBezTo>
                    <a:pt x="0" y="14660"/>
                    <a:pt x="14660" y="0"/>
                    <a:pt x="32744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8780" y="1535740"/>
            <a:ext cx="6478219" cy="816343"/>
            <a:chOff x="0" y="0"/>
            <a:chExt cx="1457728" cy="1836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7728" cy="183693"/>
            </a:xfrm>
            <a:custGeom>
              <a:avLst/>
              <a:gdLst/>
              <a:ahLst/>
              <a:cxnLst/>
              <a:rect r="r" b="b" t="t" l="l"/>
              <a:pathLst>
                <a:path h="183693" w="1457728">
                  <a:moveTo>
                    <a:pt x="70813" y="0"/>
                  </a:moveTo>
                  <a:lnTo>
                    <a:pt x="1386915" y="0"/>
                  </a:lnTo>
                  <a:cubicBezTo>
                    <a:pt x="1426024" y="0"/>
                    <a:pt x="1457728" y="31704"/>
                    <a:pt x="1457728" y="70813"/>
                  </a:cubicBezTo>
                  <a:lnTo>
                    <a:pt x="1457728" y="112881"/>
                  </a:lnTo>
                  <a:cubicBezTo>
                    <a:pt x="1457728" y="131661"/>
                    <a:pt x="1450267" y="149673"/>
                    <a:pt x="1436987" y="162953"/>
                  </a:cubicBezTo>
                  <a:cubicBezTo>
                    <a:pt x="1423707" y="176233"/>
                    <a:pt x="1405696" y="183693"/>
                    <a:pt x="1386915" y="183693"/>
                  </a:cubicBezTo>
                  <a:lnTo>
                    <a:pt x="70813" y="183693"/>
                  </a:lnTo>
                  <a:cubicBezTo>
                    <a:pt x="31704" y="183693"/>
                    <a:pt x="0" y="151989"/>
                    <a:pt x="0" y="112881"/>
                  </a:cubicBezTo>
                  <a:lnTo>
                    <a:pt x="0" y="70813"/>
                  </a:lnTo>
                  <a:cubicBezTo>
                    <a:pt x="0" y="31704"/>
                    <a:pt x="31704" y="0"/>
                    <a:pt x="70813" y="0"/>
                  </a:cubicBezTo>
                  <a:close/>
                </a:path>
              </a:pathLst>
            </a:custGeom>
            <a:solidFill>
              <a:srgbClr val="80B4BF">
                <a:alpha val="8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>
                      <a:alpha val="88627"/>
                    </a:srgbClr>
                  </a:solidFill>
                  <a:ea typeface="Gothic A1 Bold"/>
                </a:rPr>
                <a:t>데이터 전처리(불용어 제거)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25774" y="1943912"/>
            <a:ext cx="8326159" cy="7685540"/>
            <a:chOff x="0" y="0"/>
            <a:chExt cx="2192898" cy="20241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92898" cy="2024175"/>
            </a:xfrm>
            <a:custGeom>
              <a:avLst/>
              <a:gdLst/>
              <a:ahLst/>
              <a:cxnLst/>
              <a:rect r="r" b="b" t="t" l="l"/>
              <a:pathLst>
                <a:path h="2024175" w="2192898">
                  <a:moveTo>
                    <a:pt x="32544" y="0"/>
                  </a:moveTo>
                  <a:lnTo>
                    <a:pt x="2160354" y="0"/>
                  </a:lnTo>
                  <a:cubicBezTo>
                    <a:pt x="2168985" y="0"/>
                    <a:pt x="2177263" y="3429"/>
                    <a:pt x="2183366" y="9532"/>
                  </a:cubicBezTo>
                  <a:cubicBezTo>
                    <a:pt x="2189469" y="15635"/>
                    <a:pt x="2192898" y="23913"/>
                    <a:pt x="2192898" y="32544"/>
                  </a:cubicBezTo>
                  <a:lnTo>
                    <a:pt x="2192898" y="1991631"/>
                  </a:lnTo>
                  <a:cubicBezTo>
                    <a:pt x="2192898" y="2000262"/>
                    <a:pt x="2189469" y="2008540"/>
                    <a:pt x="2183366" y="2014643"/>
                  </a:cubicBezTo>
                  <a:cubicBezTo>
                    <a:pt x="2177263" y="2020747"/>
                    <a:pt x="2168985" y="2024175"/>
                    <a:pt x="2160354" y="2024175"/>
                  </a:cubicBezTo>
                  <a:lnTo>
                    <a:pt x="32544" y="2024175"/>
                  </a:lnTo>
                  <a:cubicBezTo>
                    <a:pt x="23913" y="2024175"/>
                    <a:pt x="15635" y="2020747"/>
                    <a:pt x="9532" y="2014643"/>
                  </a:cubicBezTo>
                  <a:cubicBezTo>
                    <a:pt x="3429" y="2008540"/>
                    <a:pt x="0" y="2000262"/>
                    <a:pt x="0" y="1991631"/>
                  </a:cubicBezTo>
                  <a:lnTo>
                    <a:pt x="0" y="32544"/>
                  </a:lnTo>
                  <a:cubicBezTo>
                    <a:pt x="0" y="23913"/>
                    <a:pt x="3429" y="15635"/>
                    <a:pt x="9532" y="9532"/>
                  </a:cubicBezTo>
                  <a:cubicBezTo>
                    <a:pt x="15635" y="3429"/>
                    <a:pt x="23913" y="0"/>
                    <a:pt x="32544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16885" y="1535740"/>
            <a:ext cx="7343937" cy="816343"/>
            <a:chOff x="0" y="0"/>
            <a:chExt cx="1652531" cy="1836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2531" cy="183693"/>
            </a:xfrm>
            <a:custGeom>
              <a:avLst/>
              <a:gdLst/>
              <a:ahLst/>
              <a:cxnLst/>
              <a:rect r="r" b="b" t="t" l="l"/>
              <a:pathLst>
                <a:path h="183693" w="1652531">
                  <a:moveTo>
                    <a:pt x="62465" y="0"/>
                  </a:moveTo>
                  <a:lnTo>
                    <a:pt x="1590066" y="0"/>
                  </a:lnTo>
                  <a:cubicBezTo>
                    <a:pt x="1624565" y="0"/>
                    <a:pt x="1652531" y="27967"/>
                    <a:pt x="1652531" y="62465"/>
                  </a:cubicBezTo>
                  <a:lnTo>
                    <a:pt x="1652531" y="121228"/>
                  </a:lnTo>
                  <a:cubicBezTo>
                    <a:pt x="1652531" y="137795"/>
                    <a:pt x="1645950" y="153683"/>
                    <a:pt x="1634236" y="165398"/>
                  </a:cubicBezTo>
                  <a:cubicBezTo>
                    <a:pt x="1622521" y="177112"/>
                    <a:pt x="1606633" y="183693"/>
                    <a:pt x="1590066" y="183693"/>
                  </a:cubicBezTo>
                  <a:lnTo>
                    <a:pt x="62465" y="183693"/>
                  </a:lnTo>
                  <a:cubicBezTo>
                    <a:pt x="45898" y="183693"/>
                    <a:pt x="30010" y="177112"/>
                    <a:pt x="18296" y="165398"/>
                  </a:cubicBezTo>
                  <a:cubicBezTo>
                    <a:pt x="6581" y="153683"/>
                    <a:pt x="0" y="137795"/>
                    <a:pt x="0" y="121228"/>
                  </a:cubicBezTo>
                  <a:lnTo>
                    <a:pt x="0" y="62465"/>
                  </a:lnTo>
                  <a:cubicBezTo>
                    <a:pt x="0" y="45898"/>
                    <a:pt x="6581" y="30010"/>
                    <a:pt x="18296" y="18296"/>
                  </a:cubicBezTo>
                  <a:cubicBezTo>
                    <a:pt x="30010" y="6581"/>
                    <a:pt x="45898" y="0"/>
                    <a:pt x="62465" y="0"/>
                  </a:cubicBezTo>
                  <a:close/>
                </a:path>
              </a:pathLst>
            </a:custGeom>
            <a:solidFill>
              <a:srgbClr val="80B4BF">
                <a:alpha val="88627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>
                      <a:alpha val="88627"/>
                    </a:srgbClr>
                  </a:solidFill>
                  <a:ea typeface="Gothic A1 Bold"/>
                </a:rPr>
                <a:t>데이터 전처리(임베딩)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03670" y="2667760"/>
            <a:ext cx="5148439" cy="648790"/>
            <a:chOff x="0" y="0"/>
            <a:chExt cx="1355968" cy="1708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5968" cy="170875"/>
            </a:xfrm>
            <a:custGeom>
              <a:avLst/>
              <a:gdLst/>
              <a:ahLst/>
              <a:cxnLst/>
              <a:rect r="r" b="b" t="t" l="l"/>
              <a:pathLst>
                <a:path h="170875" w="1355968">
                  <a:moveTo>
                    <a:pt x="76691" y="0"/>
                  </a:moveTo>
                  <a:lnTo>
                    <a:pt x="1279277" y="0"/>
                  </a:lnTo>
                  <a:cubicBezTo>
                    <a:pt x="1321632" y="0"/>
                    <a:pt x="1355968" y="34336"/>
                    <a:pt x="1355968" y="76691"/>
                  </a:cubicBezTo>
                  <a:lnTo>
                    <a:pt x="1355968" y="94184"/>
                  </a:lnTo>
                  <a:cubicBezTo>
                    <a:pt x="1355968" y="114524"/>
                    <a:pt x="1347888" y="134030"/>
                    <a:pt x="1333505" y="148412"/>
                  </a:cubicBezTo>
                  <a:cubicBezTo>
                    <a:pt x="1319123" y="162795"/>
                    <a:pt x="1299616" y="170875"/>
                    <a:pt x="1279277" y="170875"/>
                  </a:cubicBezTo>
                  <a:lnTo>
                    <a:pt x="76691" y="170875"/>
                  </a:lnTo>
                  <a:cubicBezTo>
                    <a:pt x="56351" y="170875"/>
                    <a:pt x="36845" y="162795"/>
                    <a:pt x="22462" y="148412"/>
                  </a:cubicBezTo>
                  <a:cubicBezTo>
                    <a:pt x="8080" y="134030"/>
                    <a:pt x="0" y="114524"/>
                    <a:pt x="0" y="94184"/>
                  </a:cubicBezTo>
                  <a:lnTo>
                    <a:pt x="0" y="76691"/>
                  </a:lnTo>
                  <a:cubicBezTo>
                    <a:pt x="0" y="56351"/>
                    <a:pt x="8080" y="36845"/>
                    <a:pt x="22462" y="22462"/>
                  </a:cubicBezTo>
                  <a:cubicBezTo>
                    <a:pt x="36845" y="8080"/>
                    <a:pt x="56351" y="0"/>
                    <a:pt x="76691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latin typeface="TDTD고딕M"/>
                </a:rPr>
                <a:t>1차 전처리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308949" y="5858455"/>
            <a:ext cx="4843160" cy="648790"/>
            <a:chOff x="0" y="0"/>
            <a:chExt cx="1275565" cy="1708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75565" cy="170875"/>
            </a:xfrm>
            <a:custGeom>
              <a:avLst/>
              <a:gdLst/>
              <a:ahLst/>
              <a:cxnLst/>
              <a:rect r="r" b="b" t="t" l="l"/>
              <a:pathLst>
                <a:path h="170875" w="1275565">
                  <a:moveTo>
                    <a:pt x="81525" y="0"/>
                  </a:moveTo>
                  <a:lnTo>
                    <a:pt x="1194040" y="0"/>
                  </a:lnTo>
                  <a:cubicBezTo>
                    <a:pt x="1215662" y="0"/>
                    <a:pt x="1236398" y="8589"/>
                    <a:pt x="1251687" y="23878"/>
                  </a:cubicBezTo>
                  <a:cubicBezTo>
                    <a:pt x="1266976" y="39167"/>
                    <a:pt x="1275565" y="59903"/>
                    <a:pt x="1275565" y="81525"/>
                  </a:cubicBezTo>
                  <a:lnTo>
                    <a:pt x="1275565" y="89350"/>
                  </a:lnTo>
                  <a:cubicBezTo>
                    <a:pt x="1275565" y="134375"/>
                    <a:pt x="1239065" y="170875"/>
                    <a:pt x="1194040" y="170875"/>
                  </a:cubicBezTo>
                  <a:lnTo>
                    <a:pt x="81525" y="170875"/>
                  </a:lnTo>
                  <a:cubicBezTo>
                    <a:pt x="59903" y="170875"/>
                    <a:pt x="39167" y="162285"/>
                    <a:pt x="23878" y="146997"/>
                  </a:cubicBezTo>
                  <a:cubicBezTo>
                    <a:pt x="8589" y="131708"/>
                    <a:pt x="0" y="110972"/>
                    <a:pt x="0" y="89350"/>
                  </a:cubicBezTo>
                  <a:lnTo>
                    <a:pt x="0" y="81525"/>
                  </a:lnTo>
                  <a:cubicBezTo>
                    <a:pt x="0" y="59903"/>
                    <a:pt x="8589" y="39167"/>
                    <a:pt x="23878" y="23878"/>
                  </a:cubicBezTo>
                  <a:cubicBezTo>
                    <a:pt x="39167" y="8589"/>
                    <a:pt x="59903" y="0"/>
                    <a:pt x="81525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latin typeface="TDTD고딕M"/>
                </a:rPr>
                <a:t>2차 전처리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768797" y="2667760"/>
            <a:ext cx="5565519" cy="648790"/>
            <a:chOff x="0" y="0"/>
            <a:chExt cx="1465816" cy="1708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65816" cy="170875"/>
            </a:xfrm>
            <a:custGeom>
              <a:avLst/>
              <a:gdLst/>
              <a:ahLst/>
              <a:cxnLst/>
              <a:rect r="r" b="b" t="t" l="l"/>
              <a:pathLst>
                <a:path h="170875" w="1465816">
                  <a:moveTo>
                    <a:pt x="70944" y="0"/>
                  </a:moveTo>
                  <a:lnTo>
                    <a:pt x="1394872" y="0"/>
                  </a:lnTo>
                  <a:cubicBezTo>
                    <a:pt x="1413687" y="0"/>
                    <a:pt x="1431732" y="7474"/>
                    <a:pt x="1445037" y="20779"/>
                  </a:cubicBezTo>
                  <a:cubicBezTo>
                    <a:pt x="1458341" y="34083"/>
                    <a:pt x="1465816" y="52128"/>
                    <a:pt x="1465816" y="70944"/>
                  </a:cubicBezTo>
                  <a:lnTo>
                    <a:pt x="1465816" y="99931"/>
                  </a:lnTo>
                  <a:cubicBezTo>
                    <a:pt x="1465816" y="118747"/>
                    <a:pt x="1458341" y="136791"/>
                    <a:pt x="1445037" y="150096"/>
                  </a:cubicBezTo>
                  <a:cubicBezTo>
                    <a:pt x="1431732" y="163400"/>
                    <a:pt x="1413687" y="170875"/>
                    <a:pt x="1394872" y="170875"/>
                  </a:cubicBezTo>
                  <a:lnTo>
                    <a:pt x="70944" y="170875"/>
                  </a:lnTo>
                  <a:cubicBezTo>
                    <a:pt x="52128" y="170875"/>
                    <a:pt x="34083" y="163400"/>
                    <a:pt x="20779" y="150096"/>
                  </a:cubicBezTo>
                  <a:cubicBezTo>
                    <a:pt x="7474" y="136791"/>
                    <a:pt x="0" y="118747"/>
                    <a:pt x="0" y="99931"/>
                  </a:cubicBezTo>
                  <a:lnTo>
                    <a:pt x="0" y="70944"/>
                  </a:lnTo>
                  <a:cubicBezTo>
                    <a:pt x="0" y="52128"/>
                    <a:pt x="7474" y="34083"/>
                    <a:pt x="20779" y="20779"/>
                  </a:cubicBezTo>
                  <a:cubicBezTo>
                    <a:pt x="34083" y="7474"/>
                    <a:pt x="52128" y="0"/>
                    <a:pt x="70944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ea typeface="TDTD고딕M"/>
                </a:rPr>
                <a:t>문장 단위 kcbert모델 임베딩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428048" y="3504327"/>
            <a:ext cx="4247017" cy="47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0"/>
              </a:lnSpc>
              <a:spcBef>
                <a:spcPct val="0"/>
              </a:spcBef>
            </a:pPr>
            <a:r>
              <a:rPr lang="en-US" sz="2060">
                <a:solidFill>
                  <a:srgbClr val="000000"/>
                </a:solidFill>
                <a:latin typeface="TDTD고딕M"/>
              </a:rPr>
              <a:t>. (마침표) 단위로 각 열의 문장 분리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38890" y="3950780"/>
            <a:ext cx="3916839" cy="88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  <a:spcBef>
                <a:spcPct val="0"/>
              </a:spcBef>
            </a:pPr>
            <a:r>
              <a:rPr lang="en-US" sz="1815">
                <a:solidFill>
                  <a:srgbClr val="000000"/>
                </a:solidFill>
                <a:ea typeface="TDTD고딕M"/>
              </a:rPr>
              <a:t>한국어 위키, 뉴스 기사, 책 등 </a:t>
            </a:r>
          </a:p>
          <a:p>
            <a:pPr algn="ctr">
              <a:lnSpc>
                <a:spcPts val="3631"/>
              </a:lnSpc>
              <a:spcBef>
                <a:spcPct val="0"/>
              </a:spcBef>
            </a:pPr>
            <a:r>
              <a:rPr lang="en-US" sz="1815">
                <a:solidFill>
                  <a:srgbClr val="000000"/>
                </a:solidFill>
                <a:ea typeface="TDTD고딕M"/>
              </a:rPr>
              <a:t>잘 정제된 데이터를 기반으로 학습한 모델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62180" y="4928815"/>
            <a:ext cx="20702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TDTD고딕M"/>
              </a:rPr>
              <a:t>kcbert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596770" y="7193766"/>
            <a:ext cx="6209961" cy="1135998"/>
            <a:chOff x="0" y="0"/>
            <a:chExt cx="8279948" cy="1514664"/>
          </a:xfrm>
        </p:grpSpPr>
        <p:sp>
          <p:nvSpPr>
            <p:cNvPr name="AutoShape 31" id="31"/>
            <p:cNvSpPr/>
            <p:nvPr/>
          </p:nvSpPr>
          <p:spPr>
            <a:xfrm flipH="true" flipV="true">
              <a:off x="1754799" y="744663"/>
              <a:ext cx="1804017" cy="15399"/>
            </a:xfrm>
            <a:prstGeom prst="line">
              <a:avLst/>
            </a:prstGeom>
            <a:ln cap="flat" w="63500">
              <a:solidFill>
                <a:srgbClr val="52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790045" y="754358"/>
              <a:ext cx="402336" cy="232289"/>
            </a:xfrm>
            <a:prstGeom prst="line">
              <a:avLst/>
            </a:prstGeom>
            <a:ln cap="flat" w="63500">
              <a:solidFill>
                <a:srgbClr val="52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V="true">
              <a:off x="1793223" y="498405"/>
              <a:ext cx="399159" cy="230455"/>
            </a:xfrm>
            <a:prstGeom prst="line">
              <a:avLst/>
            </a:prstGeom>
            <a:ln cap="flat" w="63500">
              <a:solidFill>
                <a:srgbClr val="52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>
              <a:off x="4742745" y="724990"/>
              <a:ext cx="1804017" cy="15399"/>
            </a:xfrm>
            <a:prstGeom prst="line">
              <a:avLst/>
            </a:prstGeom>
            <a:ln cap="flat" w="63500">
              <a:solidFill>
                <a:srgbClr val="52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6109179" y="498405"/>
              <a:ext cx="402336" cy="232289"/>
            </a:xfrm>
            <a:prstGeom prst="line">
              <a:avLst/>
            </a:prstGeom>
            <a:ln cap="flat" w="63500">
              <a:solidFill>
                <a:srgbClr val="52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>
              <a:off x="6109179" y="756193"/>
              <a:ext cx="399159" cy="230455"/>
            </a:xfrm>
            <a:prstGeom prst="line">
              <a:avLst/>
            </a:prstGeom>
            <a:ln cap="flat" w="63500">
              <a:solidFill>
                <a:srgbClr val="525355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7" id="37"/>
            <p:cNvGrpSpPr/>
            <p:nvPr/>
          </p:nvGrpSpPr>
          <p:grpSpPr>
            <a:xfrm rot="0">
              <a:off x="2741931" y="162139"/>
              <a:ext cx="2902822" cy="1160775"/>
              <a:chOff x="0" y="0"/>
              <a:chExt cx="573397" cy="229289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73397" cy="229289"/>
              </a:xfrm>
              <a:custGeom>
                <a:avLst/>
                <a:gdLst/>
                <a:ahLst/>
                <a:cxnLst/>
                <a:rect r="r" b="b" t="t" l="l"/>
                <a:pathLst>
                  <a:path h="229289" w="573397">
                    <a:moveTo>
                      <a:pt x="114644" y="0"/>
                    </a:moveTo>
                    <a:lnTo>
                      <a:pt x="458753" y="0"/>
                    </a:lnTo>
                    <a:cubicBezTo>
                      <a:pt x="489158" y="0"/>
                      <a:pt x="518318" y="12079"/>
                      <a:pt x="539818" y="33579"/>
                    </a:cubicBezTo>
                    <a:cubicBezTo>
                      <a:pt x="561318" y="55079"/>
                      <a:pt x="573397" y="84239"/>
                      <a:pt x="573397" y="114644"/>
                    </a:cubicBezTo>
                    <a:lnTo>
                      <a:pt x="573397" y="114644"/>
                    </a:lnTo>
                    <a:cubicBezTo>
                      <a:pt x="573397" y="145050"/>
                      <a:pt x="561318" y="174210"/>
                      <a:pt x="539818" y="195710"/>
                    </a:cubicBezTo>
                    <a:cubicBezTo>
                      <a:pt x="518318" y="217210"/>
                      <a:pt x="489158" y="229289"/>
                      <a:pt x="458753" y="229289"/>
                    </a:cubicBezTo>
                    <a:lnTo>
                      <a:pt x="114644" y="229289"/>
                    </a:lnTo>
                    <a:cubicBezTo>
                      <a:pt x="84239" y="229289"/>
                      <a:pt x="55079" y="217210"/>
                      <a:pt x="33579" y="195710"/>
                    </a:cubicBezTo>
                    <a:cubicBezTo>
                      <a:pt x="12079" y="174210"/>
                      <a:pt x="0" y="145050"/>
                      <a:pt x="0" y="114644"/>
                    </a:cubicBezTo>
                    <a:lnTo>
                      <a:pt x="0" y="114644"/>
                    </a:lnTo>
                    <a:cubicBezTo>
                      <a:pt x="0" y="84239"/>
                      <a:pt x="12079" y="55079"/>
                      <a:pt x="33579" y="33579"/>
                    </a:cubicBezTo>
                    <a:cubicBezTo>
                      <a:pt x="55079" y="12079"/>
                      <a:pt x="84239" y="0"/>
                      <a:pt x="114644" y="0"/>
                    </a:cubicBezTo>
                    <a:close/>
                  </a:path>
                </a:pathLst>
              </a:custGeom>
              <a:solidFill>
                <a:srgbClr val="80B4B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95275"/>
                <a:ext cx="812800" cy="1108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431"/>
                  </a:lnSpc>
                </a:pPr>
                <a:r>
                  <a:rPr lang="en-US" sz="3715">
                    <a:solidFill>
                      <a:srgbClr val="000000"/>
                    </a:solidFill>
                    <a:latin typeface="TDTD고딕M"/>
                  </a:rPr>
                  <a:t>3:30 PM</a:t>
                </a: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0" y="-46588"/>
              <a:ext cx="1623593" cy="1561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latin typeface="TDTD고딕M"/>
                </a:rPr>
                <a:t> 오늘 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ea typeface="TDTD고딕M"/>
                </a:rPr>
                <a:t>종가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6699433" y="-76200"/>
              <a:ext cx="1580515" cy="1561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ea typeface="TDTD고딕M"/>
                </a:rPr>
                <a:t>다음날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ea typeface="TDTD고딕M"/>
                </a:rPr>
                <a:t>종가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768797" y="5983894"/>
            <a:ext cx="5565519" cy="648790"/>
            <a:chOff x="0" y="0"/>
            <a:chExt cx="1465816" cy="1708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465816" cy="170875"/>
            </a:xfrm>
            <a:custGeom>
              <a:avLst/>
              <a:gdLst/>
              <a:ahLst/>
              <a:cxnLst/>
              <a:rect r="r" b="b" t="t" l="l"/>
              <a:pathLst>
                <a:path h="170875" w="1465816">
                  <a:moveTo>
                    <a:pt x="70944" y="0"/>
                  </a:moveTo>
                  <a:lnTo>
                    <a:pt x="1394872" y="0"/>
                  </a:lnTo>
                  <a:cubicBezTo>
                    <a:pt x="1413687" y="0"/>
                    <a:pt x="1431732" y="7474"/>
                    <a:pt x="1445037" y="20779"/>
                  </a:cubicBezTo>
                  <a:cubicBezTo>
                    <a:pt x="1458341" y="34083"/>
                    <a:pt x="1465816" y="52128"/>
                    <a:pt x="1465816" y="70944"/>
                  </a:cubicBezTo>
                  <a:lnTo>
                    <a:pt x="1465816" y="99931"/>
                  </a:lnTo>
                  <a:cubicBezTo>
                    <a:pt x="1465816" y="118747"/>
                    <a:pt x="1458341" y="136791"/>
                    <a:pt x="1445037" y="150096"/>
                  </a:cubicBezTo>
                  <a:cubicBezTo>
                    <a:pt x="1431732" y="163400"/>
                    <a:pt x="1413687" y="170875"/>
                    <a:pt x="1394872" y="170875"/>
                  </a:cubicBezTo>
                  <a:lnTo>
                    <a:pt x="70944" y="170875"/>
                  </a:lnTo>
                  <a:cubicBezTo>
                    <a:pt x="52128" y="170875"/>
                    <a:pt x="34083" y="163400"/>
                    <a:pt x="20779" y="150096"/>
                  </a:cubicBezTo>
                  <a:cubicBezTo>
                    <a:pt x="7474" y="136791"/>
                    <a:pt x="0" y="118747"/>
                    <a:pt x="0" y="99931"/>
                  </a:cubicBezTo>
                  <a:lnTo>
                    <a:pt x="0" y="70944"/>
                  </a:lnTo>
                  <a:cubicBezTo>
                    <a:pt x="0" y="52128"/>
                    <a:pt x="7474" y="34083"/>
                    <a:pt x="20779" y="20779"/>
                  </a:cubicBezTo>
                  <a:cubicBezTo>
                    <a:pt x="34083" y="7474"/>
                    <a:pt x="52128" y="0"/>
                    <a:pt x="70944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ea typeface="TDTD고딕M"/>
                </a:rPr>
                <a:t>장 마감시간에 따른 전처리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2416755" y="3468950"/>
            <a:ext cx="4735354" cy="191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1"/>
              </a:lnSpc>
              <a:spcBef>
                <a:spcPct val="0"/>
              </a:spcBef>
            </a:pPr>
            <a:r>
              <a:rPr lang="en-US" sz="1915">
                <a:solidFill>
                  <a:srgbClr val="000000"/>
                </a:solidFill>
                <a:latin typeface="TDTD고딕M"/>
              </a:rPr>
              <a:t>text_rmv = re.sub('[+]','증가', inputString)</a:t>
            </a:r>
          </a:p>
          <a:p>
            <a:pPr algn="ctr">
              <a:lnSpc>
                <a:spcPts val="3831"/>
              </a:lnSpc>
              <a:spcBef>
                <a:spcPct val="0"/>
              </a:spcBef>
            </a:pPr>
            <a:r>
              <a:rPr lang="en-US" sz="1915">
                <a:solidFill>
                  <a:srgbClr val="000000"/>
                </a:solidFill>
                <a:latin typeface="TDTD고딕M"/>
              </a:rPr>
              <a:t>    text_rmv = re.sub('[-]','감소', text_rmv)</a:t>
            </a:r>
          </a:p>
          <a:p>
            <a:pPr algn="ctr">
              <a:lnSpc>
                <a:spcPts val="3831"/>
              </a:lnSpc>
              <a:spcBef>
                <a:spcPct val="0"/>
              </a:spcBef>
            </a:pPr>
            <a:r>
              <a:rPr lang="en-US" sz="1915">
                <a:solidFill>
                  <a:srgbClr val="000000"/>
                </a:solidFill>
                <a:latin typeface="TDTD고딕M"/>
              </a:rPr>
              <a:t>    text_rmv = re.sub('[↑]','상승', text_rmv)</a:t>
            </a:r>
          </a:p>
          <a:p>
            <a:pPr algn="ctr">
              <a:lnSpc>
                <a:spcPts val="3831"/>
              </a:lnSpc>
              <a:spcBef>
                <a:spcPct val="0"/>
              </a:spcBef>
            </a:pPr>
            <a:r>
              <a:rPr lang="en-US" sz="1915">
                <a:solidFill>
                  <a:srgbClr val="000000"/>
                </a:solidFill>
                <a:latin typeface="TDTD고딕M"/>
              </a:rPr>
              <a:t>    text_rmv = re.sub('[↓]','하락', text_rmv)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582549" y="6764420"/>
            <a:ext cx="4403767" cy="20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0"/>
              </a:lnSpc>
            </a:pPr>
            <a:r>
              <a:rPr lang="en-US" sz="2060">
                <a:solidFill>
                  <a:srgbClr val="000000"/>
                </a:solidFill>
                <a:latin typeface="TDTD고딕M"/>
              </a:rPr>
              <a:t>OO기자, 기자 이메일, 특수문자(%.,제외),</a:t>
            </a:r>
          </a:p>
          <a:p>
            <a:pPr algn="ctr">
              <a:lnSpc>
                <a:spcPts val="4120"/>
              </a:lnSpc>
            </a:pPr>
            <a:r>
              <a:rPr lang="en-US" sz="2060">
                <a:solidFill>
                  <a:srgbClr val="000000"/>
                </a:solidFill>
                <a:ea typeface="TDTD고딕M"/>
              </a:rPr>
              <a:t>원문보기, AD, 홈페이지 주소</a:t>
            </a:r>
          </a:p>
          <a:p>
            <a:pPr algn="ctr">
              <a:lnSpc>
                <a:spcPts val="4120"/>
              </a:lnSpc>
            </a:pPr>
            <a:r>
              <a:rPr lang="en-US" sz="2060">
                <a:solidFill>
                  <a:srgbClr val="000000"/>
                </a:solidFill>
                <a:latin typeface="TDTD고딕M"/>
              </a:rPr>
              <a:t>↓</a:t>
            </a:r>
          </a:p>
          <a:p>
            <a:pPr algn="ctr">
              <a:lnSpc>
                <a:spcPts val="4120"/>
              </a:lnSpc>
              <a:spcBef>
                <a:spcPct val="0"/>
              </a:spcBef>
            </a:pPr>
            <a:r>
              <a:rPr lang="en-US" sz="2060">
                <a:solidFill>
                  <a:srgbClr val="000000"/>
                </a:solidFill>
                <a:ea typeface="TDTD고딕M"/>
              </a:rPr>
              <a:t>제거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7606969" y="93785"/>
            <a:ext cx="320754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D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31522" y="4448575"/>
            <a:ext cx="5201573" cy="2658986"/>
            <a:chOff x="0" y="0"/>
            <a:chExt cx="6935430" cy="354531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71475"/>
              <a:ext cx="6935430" cy="2656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689"/>
                </a:lnSpc>
              </a:pPr>
              <a:r>
                <a:rPr lang="en-US" sz="11299">
                  <a:solidFill>
                    <a:srgbClr val="000000"/>
                  </a:solidFill>
                  <a:latin typeface="Gothic A1 Bold"/>
                </a:rPr>
                <a:t>Index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43309"/>
              <a:ext cx="6935430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91750" y="1337075"/>
            <a:ext cx="6249323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Gothic A1 Bold"/>
              </a:rPr>
              <a:t>팀 소개 및 진행 과정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276750"/>
            <a:ext cx="66767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othic A1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91750" y="2464835"/>
            <a:ext cx="6249323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Gothic A1 Bold"/>
              </a:rPr>
              <a:t>주제선정 배경 , 선행 연구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2404510"/>
            <a:ext cx="66767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othic A1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1750" y="3592595"/>
            <a:ext cx="6249323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Gothic A1 Bold"/>
              </a:rPr>
              <a:t>시행착오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532270"/>
            <a:ext cx="66767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othic A1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1750" y="4720355"/>
            <a:ext cx="6249323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othic A1 Bold"/>
              </a:rPr>
              <a:t>Workflow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660030"/>
            <a:ext cx="66767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othic A1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91750" y="7969768"/>
            <a:ext cx="6249323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Gothic A1 Bold"/>
              </a:rPr>
              <a:t>인사이트및 한계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5787790"/>
            <a:ext cx="66767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othic A1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834387"/>
            <a:ext cx="66767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othic A1 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91750" y="5847480"/>
            <a:ext cx="6249323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Gothic A1 Bold"/>
              </a:rPr>
              <a:t>데이터 수집, 전처리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7910712"/>
            <a:ext cx="66767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othic A1 Bold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91750" y="6893443"/>
            <a:ext cx="6249323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Gothic A1 Bold"/>
              </a:rPr>
              <a:t>모델링 및 평가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8905875"/>
            <a:ext cx="66767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othic A1 Bold"/>
              </a:rPr>
              <a:t>08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91750" y="8966200"/>
            <a:ext cx="6249323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Gothic A1 Bold"/>
              </a:rPr>
              <a:t>참고문헌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584019" y="93785"/>
            <a:ext cx="3666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573" y="680150"/>
            <a:ext cx="633006" cy="239787"/>
            <a:chOff x="0" y="0"/>
            <a:chExt cx="1508686" cy="57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5270"/>
              <a:ext cx="1508686" cy="69850"/>
            </a:xfrm>
            <a:custGeom>
              <a:avLst/>
              <a:gdLst/>
              <a:ahLst/>
              <a:cxnLst/>
              <a:rect r="r" b="b" t="t" l="l"/>
              <a:pathLst>
                <a:path h="69850" w="1508686">
                  <a:moveTo>
                    <a:pt x="121785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08686" y="69850"/>
                  </a:lnTo>
                  <a:lnTo>
                    <a:pt x="1508686" y="0"/>
                  </a:lnTo>
                  <a:close/>
                </a:path>
              </a:pathLst>
            </a:custGeom>
            <a:solidFill>
              <a:srgbClr val="1B1E1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10115" y="411431"/>
            <a:ext cx="2497953" cy="6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13"/>
              </a:lnSpc>
              <a:spcBef>
                <a:spcPct val="0"/>
              </a:spcBef>
            </a:pPr>
            <a:r>
              <a:rPr lang="en-US" sz="3509">
                <a:solidFill>
                  <a:srgbClr val="163459"/>
                </a:solidFill>
                <a:latin typeface="Maharlika"/>
              </a:rPr>
              <a:t>Workflow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7014" y="412530"/>
            <a:ext cx="383469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63459"/>
                </a:solidFill>
                <a:latin typeface="Maharlika"/>
              </a:rPr>
              <a:t>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77643" y="1929221"/>
            <a:ext cx="5506378" cy="7685540"/>
            <a:chOff x="0" y="0"/>
            <a:chExt cx="1450239" cy="2024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0239" cy="2024175"/>
            </a:xfrm>
            <a:custGeom>
              <a:avLst/>
              <a:gdLst/>
              <a:ahLst/>
              <a:cxnLst/>
              <a:rect r="r" b="b" t="t" l="l"/>
              <a:pathLst>
                <a:path h="2024175" w="1450239">
                  <a:moveTo>
                    <a:pt x="49210" y="0"/>
                  </a:moveTo>
                  <a:lnTo>
                    <a:pt x="1401030" y="0"/>
                  </a:lnTo>
                  <a:cubicBezTo>
                    <a:pt x="1414081" y="0"/>
                    <a:pt x="1426598" y="5185"/>
                    <a:pt x="1435826" y="14413"/>
                  </a:cubicBezTo>
                  <a:cubicBezTo>
                    <a:pt x="1445055" y="23642"/>
                    <a:pt x="1450239" y="36158"/>
                    <a:pt x="1450239" y="49210"/>
                  </a:cubicBezTo>
                  <a:lnTo>
                    <a:pt x="1450239" y="1974966"/>
                  </a:lnTo>
                  <a:cubicBezTo>
                    <a:pt x="1450239" y="1988017"/>
                    <a:pt x="1445055" y="2000534"/>
                    <a:pt x="1435826" y="2009762"/>
                  </a:cubicBezTo>
                  <a:cubicBezTo>
                    <a:pt x="1426598" y="2018991"/>
                    <a:pt x="1414081" y="2024175"/>
                    <a:pt x="1401030" y="2024175"/>
                  </a:cubicBezTo>
                  <a:lnTo>
                    <a:pt x="49210" y="2024175"/>
                  </a:lnTo>
                  <a:cubicBezTo>
                    <a:pt x="36158" y="2024175"/>
                    <a:pt x="23642" y="2018991"/>
                    <a:pt x="14413" y="2009762"/>
                  </a:cubicBezTo>
                  <a:cubicBezTo>
                    <a:pt x="5185" y="2000534"/>
                    <a:pt x="0" y="1988017"/>
                    <a:pt x="0" y="1974966"/>
                  </a:cubicBezTo>
                  <a:lnTo>
                    <a:pt x="0" y="49210"/>
                  </a:lnTo>
                  <a:cubicBezTo>
                    <a:pt x="0" y="36158"/>
                    <a:pt x="5185" y="23642"/>
                    <a:pt x="14413" y="14413"/>
                  </a:cubicBezTo>
                  <a:cubicBezTo>
                    <a:pt x="23642" y="5185"/>
                    <a:pt x="36158" y="0"/>
                    <a:pt x="4921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14727" y="1521049"/>
            <a:ext cx="4632209" cy="816343"/>
            <a:chOff x="0" y="0"/>
            <a:chExt cx="1042339" cy="1836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2339" cy="183693"/>
            </a:xfrm>
            <a:custGeom>
              <a:avLst/>
              <a:gdLst/>
              <a:ahLst/>
              <a:cxnLst/>
              <a:rect r="r" b="b" t="t" l="l"/>
              <a:pathLst>
                <a:path h="183693" w="1042339">
                  <a:moveTo>
                    <a:pt x="91847" y="0"/>
                  </a:moveTo>
                  <a:lnTo>
                    <a:pt x="950492" y="0"/>
                  </a:lnTo>
                  <a:cubicBezTo>
                    <a:pt x="1001218" y="0"/>
                    <a:pt x="1042339" y="41121"/>
                    <a:pt x="1042339" y="91847"/>
                  </a:cubicBezTo>
                  <a:lnTo>
                    <a:pt x="1042339" y="91847"/>
                  </a:lnTo>
                  <a:cubicBezTo>
                    <a:pt x="1042339" y="142572"/>
                    <a:pt x="1001218" y="183693"/>
                    <a:pt x="950492" y="183693"/>
                  </a:cubicBezTo>
                  <a:lnTo>
                    <a:pt x="91847" y="183693"/>
                  </a:lnTo>
                  <a:cubicBezTo>
                    <a:pt x="41121" y="183693"/>
                    <a:pt x="0" y="142572"/>
                    <a:pt x="0" y="91847"/>
                  </a:cubicBezTo>
                  <a:lnTo>
                    <a:pt x="0" y="91847"/>
                  </a:lnTo>
                  <a:cubicBezTo>
                    <a:pt x="0" y="41121"/>
                    <a:pt x="41121" y="0"/>
                    <a:pt x="91847" y="0"/>
                  </a:cubicBezTo>
                  <a:close/>
                </a:path>
              </a:pathLst>
            </a:custGeom>
            <a:solidFill>
              <a:srgbClr val="80B4BF">
                <a:alpha val="8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>
                      <a:alpha val="88627"/>
                    </a:srgbClr>
                  </a:solidFill>
                  <a:ea typeface="Gothic A1 Bold"/>
                </a:rPr>
                <a:t>모델링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0728499" y="5558380"/>
            <a:ext cx="4604667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1487782" y="2551026"/>
            <a:ext cx="3086100" cy="521143"/>
            <a:chOff x="0" y="0"/>
            <a:chExt cx="812800" cy="1372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37256"/>
            </a:xfrm>
            <a:custGeom>
              <a:avLst/>
              <a:gdLst/>
              <a:ahLst/>
              <a:cxnLst/>
              <a:rect r="r" b="b" t="t" l="l"/>
              <a:pathLst>
                <a:path h="13725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7256"/>
                  </a:lnTo>
                  <a:lnTo>
                    <a:pt x="0" y="13725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179370" y="2377258"/>
            <a:ext cx="3702924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TDTD고딕M"/>
              </a:rPr>
              <a:t>머신러닝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487782" y="5824852"/>
            <a:ext cx="3086100" cy="521143"/>
            <a:chOff x="0" y="0"/>
            <a:chExt cx="812800" cy="1372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37256"/>
            </a:xfrm>
            <a:custGeom>
              <a:avLst/>
              <a:gdLst/>
              <a:ahLst/>
              <a:cxnLst/>
              <a:rect r="r" b="b" t="t" l="l"/>
              <a:pathLst>
                <a:path h="13725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7256"/>
                  </a:lnTo>
                  <a:lnTo>
                    <a:pt x="0" y="13725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192484" y="5651198"/>
            <a:ext cx="3702924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TDTD고딕M"/>
              </a:rPr>
              <a:t>딥러닝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15353" y="2900719"/>
            <a:ext cx="2447925" cy="209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TDTD고딕M"/>
              </a:rPr>
              <a:t>SVM</a:t>
            </a:r>
          </a:p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TDTD고딕M"/>
              </a:rPr>
              <a:t>Decision Tree</a:t>
            </a:r>
          </a:p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TDTD고딕M"/>
              </a:rPr>
              <a:t>Logistic Regression</a:t>
            </a:r>
          </a:p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TDTD고딕M"/>
              </a:rPr>
              <a:t>XG Boost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26237" y="4976409"/>
            <a:ext cx="3369171" cy="45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1"/>
              </a:lnSpc>
              <a:spcBef>
                <a:spcPct val="0"/>
              </a:spcBef>
            </a:pPr>
            <a:r>
              <a:rPr lang="en-US" sz="2015">
                <a:solidFill>
                  <a:srgbClr val="000000"/>
                </a:solidFill>
                <a:latin typeface="TDTD고딕M"/>
              </a:rPr>
              <a:t>(</a:t>
            </a:r>
            <a:r>
              <a:rPr lang="en-US" sz="2015">
                <a:solidFill>
                  <a:srgbClr val="000000"/>
                </a:solidFill>
                <a:ea typeface="TDTD고딕M"/>
              </a:rPr>
              <a:t>파라미터조정Grid Search cv)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78240" y="6263472"/>
            <a:ext cx="1105184" cy="75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1"/>
              </a:lnSpc>
              <a:spcBef>
                <a:spcPct val="0"/>
              </a:spcBef>
            </a:pPr>
            <a:r>
              <a:rPr lang="en-US" sz="3315">
                <a:solidFill>
                  <a:srgbClr val="000000"/>
                </a:solidFill>
                <a:latin typeface="TDTD고딕M"/>
              </a:rPr>
              <a:t> lstm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10728499" y="7288644"/>
            <a:ext cx="4604667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1487782" y="7574394"/>
            <a:ext cx="3086100" cy="521143"/>
            <a:chOff x="0" y="0"/>
            <a:chExt cx="812800" cy="1372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137256"/>
            </a:xfrm>
            <a:custGeom>
              <a:avLst/>
              <a:gdLst/>
              <a:ahLst/>
              <a:cxnLst/>
              <a:rect r="r" b="b" t="t" l="l"/>
              <a:pathLst>
                <a:path h="13725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7256"/>
                  </a:lnTo>
                  <a:lnTo>
                    <a:pt x="0" y="13725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192484" y="7400625"/>
            <a:ext cx="3702924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TDTD고딕M"/>
              </a:rPr>
              <a:t>평가지표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39927" y="8047912"/>
            <a:ext cx="2181810" cy="1367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3"/>
              </a:lnSpc>
            </a:pPr>
            <a:r>
              <a:rPr lang="en-US" sz="2841">
                <a:solidFill>
                  <a:srgbClr val="000000"/>
                </a:solidFill>
                <a:latin typeface="TDTD고딕M"/>
              </a:rPr>
              <a:t>Accuracy </a:t>
            </a:r>
          </a:p>
          <a:p>
            <a:pPr algn="ctr">
              <a:lnSpc>
                <a:spcPts val="5683"/>
              </a:lnSpc>
              <a:spcBef>
                <a:spcPct val="0"/>
              </a:spcBef>
            </a:pPr>
            <a:r>
              <a:rPr lang="en-US" sz="2841">
                <a:solidFill>
                  <a:srgbClr val="000000"/>
                </a:solidFill>
                <a:latin typeface="TDTD고딕M"/>
              </a:rPr>
              <a:t>Recall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300525" y="1521049"/>
            <a:ext cx="5506378" cy="8093712"/>
            <a:chOff x="0" y="0"/>
            <a:chExt cx="7341837" cy="10791616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544229"/>
              <a:ext cx="7341837" cy="10247387"/>
              <a:chOff x="0" y="0"/>
              <a:chExt cx="1450239" cy="202417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450239" cy="2024175"/>
              </a:xfrm>
              <a:custGeom>
                <a:avLst/>
                <a:gdLst/>
                <a:ahLst/>
                <a:cxnLst/>
                <a:rect r="r" b="b" t="t" l="l"/>
                <a:pathLst>
                  <a:path h="2024175" w="1450239">
                    <a:moveTo>
                      <a:pt x="49210" y="0"/>
                    </a:moveTo>
                    <a:lnTo>
                      <a:pt x="1401030" y="0"/>
                    </a:lnTo>
                    <a:cubicBezTo>
                      <a:pt x="1414081" y="0"/>
                      <a:pt x="1426598" y="5185"/>
                      <a:pt x="1435826" y="14413"/>
                    </a:cubicBezTo>
                    <a:cubicBezTo>
                      <a:pt x="1445055" y="23642"/>
                      <a:pt x="1450239" y="36158"/>
                      <a:pt x="1450239" y="49210"/>
                    </a:cubicBezTo>
                    <a:lnTo>
                      <a:pt x="1450239" y="1974966"/>
                    </a:lnTo>
                    <a:cubicBezTo>
                      <a:pt x="1450239" y="1988017"/>
                      <a:pt x="1445055" y="2000534"/>
                      <a:pt x="1435826" y="2009762"/>
                    </a:cubicBezTo>
                    <a:cubicBezTo>
                      <a:pt x="1426598" y="2018991"/>
                      <a:pt x="1414081" y="2024175"/>
                      <a:pt x="1401030" y="2024175"/>
                    </a:cubicBezTo>
                    <a:lnTo>
                      <a:pt x="49210" y="2024175"/>
                    </a:lnTo>
                    <a:cubicBezTo>
                      <a:pt x="36158" y="2024175"/>
                      <a:pt x="23642" y="2018991"/>
                      <a:pt x="14413" y="2009762"/>
                    </a:cubicBezTo>
                    <a:cubicBezTo>
                      <a:pt x="5185" y="2000534"/>
                      <a:pt x="0" y="1988017"/>
                      <a:pt x="0" y="1974966"/>
                    </a:cubicBezTo>
                    <a:lnTo>
                      <a:pt x="0" y="49210"/>
                    </a:lnTo>
                    <a:cubicBezTo>
                      <a:pt x="0" y="36158"/>
                      <a:pt x="5185" y="23642"/>
                      <a:pt x="14413" y="14413"/>
                    </a:cubicBezTo>
                    <a:cubicBezTo>
                      <a:pt x="23642" y="5185"/>
                      <a:pt x="36158" y="0"/>
                      <a:pt x="49210" y="0"/>
                    </a:cubicBezTo>
                    <a:close/>
                  </a:path>
                </a:pathLst>
              </a:custGeom>
              <a:solidFill>
                <a:srgbClr val="EEEEEE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582779" y="0"/>
              <a:ext cx="6176279" cy="1088457"/>
              <a:chOff x="0" y="0"/>
              <a:chExt cx="1042339" cy="183693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042339" cy="183693"/>
              </a:xfrm>
              <a:custGeom>
                <a:avLst/>
                <a:gdLst/>
                <a:ahLst/>
                <a:cxnLst/>
                <a:rect r="r" b="b" t="t" l="l"/>
                <a:pathLst>
                  <a:path h="183693" w="1042339">
                    <a:moveTo>
                      <a:pt x="91847" y="0"/>
                    </a:moveTo>
                    <a:lnTo>
                      <a:pt x="950492" y="0"/>
                    </a:lnTo>
                    <a:cubicBezTo>
                      <a:pt x="1001218" y="0"/>
                      <a:pt x="1042339" y="41121"/>
                      <a:pt x="1042339" y="91847"/>
                    </a:cubicBezTo>
                    <a:lnTo>
                      <a:pt x="1042339" y="91847"/>
                    </a:lnTo>
                    <a:cubicBezTo>
                      <a:pt x="1042339" y="142572"/>
                      <a:pt x="1001218" y="183693"/>
                      <a:pt x="950492" y="183693"/>
                    </a:cubicBezTo>
                    <a:lnTo>
                      <a:pt x="91847" y="183693"/>
                    </a:lnTo>
                    <a:cubicBezTo>
                      <a:pt x="41121" y="183693"/>
                      <a:pt x="0" y="142572"/>
                      <a:pt x="0" y="91847"/>
                    </a:cubicBezTo>
                    <a:lnTo>
                      <a:pt x="0" y="91847"/>
                    </a:lnTo>
                    <a:cubicBezTo>
                      <a:pt x="0" y="41121"/>
                      <a:pt x="41121" y="0"/>
                      <a:pt x="91847" y="0"/>
                    </a:cubicBezTo>
                    <a:close/>
                  </a:path>
                </a:pathLst>
              </a:custGeom>
              <a:solidFill>
                <a:srgbClr val="80B4BF">
                  <a:alpha val="88627"/>
                </a:srgbClr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sz="2799">
                    <a:solidFill>
                      <a:srgbClr val="000000">
                        <a:alpha val="88627"/>
                      </a:srgbClr>
                    </a:solidFill>
                    <a:ea typeface="Gothic A1 Bold"/>
                  </a:rPr>
                  <a:t>데이터 분리</a:t>
                </a: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2876098" y="3358986"/>
            <a:ext cx="4355232" cy="634368"/>
            <a:chOff x="0" y="0"/>
            <a:chExt cx="1147057" cy="16707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47057" cy="167076"/>
            </a:xfrm>
            <a:custGeom>
              <a:avLst/>
              <a:gdLst/>
              <a:ahLst/>
              <a:cxnLst/>
              <a:rect r="r" b="b" t="t" l="l"/>
              <a:pathLst>
                <a:path h="167076" w="1147057">
                  <a:moveTo>
                    <a:pt x="0" y="0"/>
                  </a:moveTo>
                  <a:lnTo>
                    <a:pt x="1147057" y="0"/>
                  </a:lnTo>
                  <a:lnTo>
                    <a:pt x="1147057" y="167076"/>
                  </a:lnTo>
                  <a:lnTo>
                    <a:pt x="0" y="16707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352489" y="4208962"/>
            <a:ext cx="1642260" cy="1642260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latin typeface="Arial Nova Bold"/>
                </a:rPr>
                <a:t>test</a:t>
              </a:r>
            </a:p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latin typeface="Arial Nova Bold"/>
                </a:rPr>
                <a:t>0.2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000401" y="4231479"/>
            <a:ext cx="1642260" cy="1642260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latin typeface="Arial Nova Bold"/>
                </a:rPr>
                <a:t>train</a:t>
              </a:r>
            </a:p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latin typeface="Arial Nova Bold"/>
                </a:rPr>
                <a:t>0.8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2594867" y="3431695"/>
            <a:ext cx="491769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고딕M"/>
              </a:rPr>
              <a:t> 2022/01/01~2023/05/30</a:t>
            </a:r>
          </a:p>
        </p:txBody>
      </p:sp>
      <p:sp>
        <p:nvSpPr>
          <p:cNvPr name="AutoShape 47" id="47"/>
          <p:cNvSpPr/>
          <p:nvPr/>
        </p:nvSpPr>
        <p:spPr>
          <a:xfrm flipH="true">
            <a:off x="2844538" y="6336471"/>
            <a:ext cx="4604667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2904673" y="7618548"/>
            <a:ext cx="4355232" cy="634368"/>
            <a:chOff x="0" y="0"/>
            <a:chExt cx="1147057" cy="16707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47057" cy="167076"/>
            </a:xfrm>
            <a:custGeom>
              <a:avLst/>
              <a:gdLst/>
              <a:ahLst/>
              <a:cxnLst/>
              <a:rect r="r" b="b" t="t" l="l"/>
              <a:pathLst>
                <a:path h="167076" w="1147057">
                  <a:moveTo>
                    <a:pt x="0" y="0"/>
                  </a:moveTo>
                  <a:lnTo>
                    <a:pt x="1147057" y="0"/>
                  </a:lnTo>
                  <a:lnTo>
                    <a:pt x="1147057" y="167076"/>
                  </a:lnTo>
                  <a:lnTo>
                    <a:pt x="0" y="167076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3266699" y="6736223"/>
            <a:ext cx="3288544" cy="75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1"/>
              </a:lnSpc>
              <a:spcBef>
                <a:spcPct val="0"/>
              </a:spcBef>
            </a:pPr>
            <a:r>
              <a:rPr lang="en-US" sz="3315">
                <a:solidFill>
                  <a:srgbClr val="000000"/>
                </a:solidFill>
                <a:ea typeface="TDTD고딕M"/>
              </a:rPr>
              <a:t>검증 데이터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623442" y="7691257"/>
            <a:ext cx="491769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고딕M"/>
              </a:rPr>
              <a:t>2023/06/01~2023/06/31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409442" y="2495711"/>
            <a:ext cx="3288544" cy="75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1"/>
              </a:lnSpc>
              <a:spcBef>
                <a:spcPct val="0"/>
              </a:spcBef>
            </a:pPr>
            <a:r>
              <a:rPr lang="en-US" sz="3315">
                <a:solidFill>
                  <a:srgbClr val="000000"/>
                </a:solidFill>
                <a:ea typeface="TDTD고딕M"/>
              </a:rPr>
              <a:t>대상 데이터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584019" y="93785"/>
            <a:ext cx="3666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377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7266" y="4167185"/>
            <a:ext cx="16953467" cy="171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00"/>
              </a:lnSpc>
            </a:pPr>
            <a:r>
              <a:rPr lang="en-US" sz="11900">
                <a:solidFill>
                  <a:srgbClr val="000000"/>
                </a:solidFill>
                <a:latin typeface="Maharlika"/>
              </a:rPr>
              <a:t>5. 데이터수집, 전처리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01043" y="6419743"/>
            <a:ext cx="8485914" cy="183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6606" indent="-413303" lvl="1">
              <a:lnSpc>
                <a:spcPts val="7657"/>
              </a:lnSpc>
              <a:buFont typeface="Arial"/>
              <a:buChar char="•"/>
            </a:pPr>
            <a:r>
              <a:rPr lang="en-US" sz="3828">
                <a:solidFill>
                  <a:srgbClr val="000000"/>
                </a:solidFill>
                <a:ea typeface="Arial Nova Bold"/>
              </a:rPr>
              <a:t>대상기간 : 2022.01.01~2023.05.31</a:t>
            </a:r>
          </a:p>
          <a:p>
            <a:pPr algn="ctr" marL="826606" indent="-413303" lvl="1">
              <a:lnSpc>
                <a:spcPts val="7657"/>
              </a:lnSpc>
              <a:buFont typeface="Arial"/>
              <a:buChar char="•"/>
            </a:pPr>
            <a:r>
              <a:rPr lang="en-US" sz="3828">
                <a:solidFill>
                  <a:srgbClr val="000000"/>
                </a:solidFill>
                <a:ea typeface="Arial Nova Bold"/>
              </a:rPr>
              <a:t>검증기간 : 2023.06.01 ~ 2023.06.30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09290" y="93785"/>
            <a:ext cx="316111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526467" y="0"/>
          <a:ext cx="8864418" cy="10986571"/>
        </p:xfrm>
        <a:graphic>
          <a:graphicData uri="http://schemas.openxmlformats.org/drawingml/2006/table">
            <a:tbl>
              <a:tblPr/>
              <a:tblGrid>
                <a:gridCol w="2661279"/>
                <a:gridCol w="6203138"/>
              </a:tblGrid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뉴스</a:t>
                      </a: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식별자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latin typeface="Gothic A1 Bold"/>
                        </a:rPr>
                        <a:t>02100101.20230531104002001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일자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B1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latin typeface="Gothic A1 Bold"/>
                        </a:rPr>
                        <a:t>20230531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B1DB"/>
                    </a:solidFill>
                  </a:tcPr>
                </a:tc>
              </a:tr>
              <a:tr h="7211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언론사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매일경제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기고자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방영덕 매경닷컴 기자(BYD@MK.CO.KR)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제목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B1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latin typeface="Gothic A1 Bold"/>
                        </a:rPr>
                        <a:t>“상상도 못한 일” 비행기 비상문 연 남자가 던진 과제는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B1DB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통합 분류1 / 2 /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4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문화&gt;생활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사건/사고 분류 1 / 2 /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4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4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4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4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사고&gt;교통사고&gt;항공사고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4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인물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4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latin typeface="Gothic A1 Bol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위치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일본,유럽,김포,대구,인천,아시아나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기관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아시아나항공,유일,청구,에어서울,아시아나,대한항공,LCC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키워드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상상,비행기,비상문,남자,철저,원인,규명,조사,대책 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462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특성추출</a:t>
                      </a:r>
                      <a:endParaRPr lang="en-US" sz="1100"/>
                    </a:p>
                    <a:p>
                      <a:pPr algn="ctr">
                        <a:lnSpc>
                          <a:spcPts val="1820"/>
                        </a:lnSpc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latin typeface="Gothic A1 Bold"/>
                        </a:rPr>
                        <a:t>(가중치순 상위 50개)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B1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비상구,비행기,아시아나항공,비상문,항공기,항공사,에어버스,B씨,국제선,아시아나,비상시,여압방식,일반석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B1DB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본문 요약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주부 A씨는 며칠 전부터 비행기...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latin typeface="Gothic A1 Bold"/>
                        </a:rPr>
                        <a:t>URL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B1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latin typeface="Gothic A1 Bold"/>
                        </a:rPr>
                        <a:t>HTTP://WWW.MK.CO.KR/ARTICLE/10748995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B1DB"/>
                    </a:solidFill>
                  </a:tcPr>
                </a:tc>
              </a:tr>
              <a:tr h="716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ea typeface="Gothic A1 Bold"/>
                        </a:rPr>
                        <a:t>분석제외 여부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 spc="117">
                          <a:solidFill>
                            <a:srgbClr val="000000"/>
                          </a:solidFill>
                          <a:latin typeface="Gothic A1 Bol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388407" y="3613446"/>
            <a:ext cx="5160546" cy="3060108"/>
            <a:chOff x="0" y="0"/>
            <a:chExt cx="1450239" cy="8599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0239" cy="859965"/>
            </a:xfrm>
            <a:custGeom>
              <a:avLst/>
              <a:gdLst/>
              <a:ahLst/>
              <a:cxnLst/>
              <a:rect r="r" b="b" t="t" l="l"/>
              <a:pathLst>
                <a:path h="859965" w="1450239">
                  <a:moveTo>
                    <a:pt x="52507" y="0"/>
                  </a:moveTo>
                  <a:lnTo>
                    <a:pt x="1397732" y="0"/>
                  </a:lnTo>
                  <a:cubicBezTo>
                    <a:pt x="1411658" y="0"/>
                    <a:pt x="1425013" y="5532"/>
                    <a:pt x="1434860" y="15379"/>
                  </a:cubicBezTo>
                  <a:cubicBezTo>
                    <a:pt x="1444707" y="25226"/>
                    <a:pt x="1450239" y="38582"/>
                    <a:pt x="1450239" y="52507"/>
                  </a:cubicBezTo>
                  <a:lnTo>
                    <a:pt x="1450239" y="807458"/>
                  </a:lnTo>
                  <a:cubicBezTo>
                    <a:pt x="1450239" y="836457"/>
                    <a:pt x="1426731" y="859965"/>
                    <a:pt x="1397732" y="859965"/>
                  </a:cubicBezTo>
                  <a:lnTo>
                    <a:pt x="52507" y="859965"/>
                  </a:lnTo>
                  <a:cubicBezTo>
                    <a:pt x="38582" y="859965"/>
                    <a:pt x="25226" y="854433"/>
                    <a:pt x="15379" y="844586"/>
                  </a:cubicBezTo>
                  <a:cubicBezTo>
                    <a:pt x="5532" y="834739"/>
                    <a:pt x="0" y="821383"/>
                    <a:pt x="0" y="807458"/>
                  </a:cubicBezTo>
                  <a:lnTo>
                    <a:pt x="0" y="52507"/>
                  </a:lnTo>
                  <a:cubicBezTo>
                    <a:pt x="0" y="23508"/>
                    <a:pt x="23508" y="0"/>
                    <a:pt x="52507" y="0"/>
                  </a:cubicBezTo>
                  <a:close/>
                </a:path>
              </a:pathLst>
            </a:custGeom>
            <a:solidFill>
              <a:srgbClr val="7EB1DB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61500" y="4055951"/>
            <a:ext cx="4414360" cy="2122650"/>
          </a:xfrm>
          <a:custGeom>
            <a:avLst/>
            <a:gdLst/>
            <a:ahLst/>
            <a:cxnLst/>
            <a:rect r="r" b="b" t="t" l="l"/>
            <a:pathLst>
              <a:path h="2122650" w="4414360">
                <a:moveTo>
                  <a:pt x="0" y="0"/>
                </a:moveTo>
                <a:lnTo>
                  <a:pt x="4414360" y="0"/>
                </a:lnTo>
                <a:lnTo>
                  <a:pt x="4414360" y="2122650"/>
                </a:lnTo>
                <a:lnTo>
                  <a:pt x="0" y="212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37014" y="483540"/>
            <a:ext cx="7390080" cy="645441"/>
            <a:chOff x="0" y="0"/>
            <a:chExt cx="9853440" cy="860588"/>
          </a:xfrm>
        </p:grpSpPr>
        <p:grpSp>
          <p:nvGrpSpPr>
            <p:cNvPr name="Group 8" id="8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297468" y="-58046"/>
              <a:ext cx="8555972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데이터 수집(최초수집데이터)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5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807829" y="4544375"/>
            <a:ext cx="1718638" cy="784128"/>
          </a:xfrm>
          <a:custGeom>
            <a:avLst/>
            <a:gdLst/>
            <a:ahLst/>
            <a:cxnLst/>
            <a:rect r="r" b="b" t="t" l="l"/>
            <a:pathLst>
              <a:path h="784128" w="1718638">
                <a:moveTo>
                  <a:pt x="0" y="0"/>
                </a:moveTo>
                <a:lnTo>
                  <a:pt x="1718638" y="0"/>
                </a:lnTo>
                <a:lnTo>
                  <a:pt x="1718638" y="784129"/>
                </a:lnTo>
                <a:lnTo>
                  <a:pt x="0" y="78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683871" y="-71063"/>
            <a:ext cx="35897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6214" y="383259"/>
            <a:ext cx="15799125" cy="645441"/>
            <a:chOff x="0" y="0"/>
            <a:chExt cx="21065500" cy="860588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297468" y="-58046"/>
              <a:ext cx="19768032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데이터수집(피처 데이터)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5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12299" y="2421988"/>
            <a:ext cx="2848509" cy="845430"/>
            <a:chOff x="0" y="0"/>
            <a:chExt cx="3798013" cy="112724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798013" cy="1127240"/>
              <a:chOff x="0" y="0"/>
              <a:chExt cx="1013368" cy="30076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13368" cy="300765"/>
              </a:xfrm>
              <a:custGeom>
                <a:avLst/>
                <a:gdLst/>
                <a:ahLst/>
                <a:cxnLst/>
                <a:rect r="r" b="b" t="t" l="l"/>
                <a:pathLst>
                  <a:path h="300765" w="1013368">
                    <a:moveTo>
                      <a:pt x="0" y="0"/>
                    </a:moveTo>
                    <a:lnTo>
                      <a:pt x="1013368" y="0"/>
                    </a:lnTo>
                    <a:lnTo>
                      <a:pt x="1013368" y="300765"/>
                    </a:lnTo>
                    <a:lnTo>
                      <a:pt x="0" y="300765"/>
                    </a:lnTo>
                    <a:close/>
                  </a:path>
                </a:pathLst>
              </a:custGeom>
              <a:solidFill>
                <a:srgbClr val="98C3C9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71450"/>
                <a:ext cx="812800" cy="984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31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95388" y="87079"/>
              <a:ext cx="2807236" cy="867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89"/>
                </a:lnSpc>
              </a:pPr>
              <a:r>
                <a:rPr lang="en-US" sz="3849">
                  <a:solidFill>
                    <a:srgbClr val="000000"/>
                  </a:solidFill>
                  <a:latin typeface="TDTD고딕M"/>
                </a:rPr>
                <a:t>STEP 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29831" y="-452667"/>
            <a:ext cx="12797700" cy="11192333"/>
            <a:chOff x="0" y="0"/>
            <a:chExt cx="8623923" cy="75421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23923" cy="7542123"/>
            </a:xfrm>
            <a:custGeom>
              <a:avLst/>
              <a:gdLst/>
              <a:ahLst/>
              <a:cxnLst/>
              <a:rect r="r" b="b" t="t" l="l"/>
              <a:pathLst>
                <a:path h="7542123" w="8623923">
                  <a:moveTo>
                    <a:pt x="494090" y="0"/>
                  </a:moveTo>
                  <a:lnTo>
                    <a:pt x="8129833" y="0"/>
                  </a:lnTo>
                  <a:cubicBezTo>
                    <a:pt x="8260874" y="0"/>
                    <a:pt x="8386548" y="52056"/>
                    <a:pt x="8479208" y="144716"/>
                  </a:cubicBezTo>
                  <a:cubicBezTo>
                    <a:pt x="8571867" y="237375"/>
                    <a:pt x="8623923" y="363049"/>
                    <a:pt x="8623923" y="494090"/>
                  </a:cubicBezTo>
                  <a:lnTo>
                    <a:pt x="8623923" y="7048033"/>
                  </a:lnTo>
                  <a:cubicBezTo>
                    <a:pt x="8623923" y="7320911"/>
                    <a:pt x="8402712" y="7542123"/>
                    <a:pt x="8129833" y="7542123"/>
                  </a:cubicBezTo>
                  <a:lnTo>
                    <a:pt x="494090" y="7542123"/>
                  </a:lnTo>
                  <a:cubicBezTo>
                    <a:pt x="363049" y="7542123"/>
                    <a:pt x="237375" y="7490067"/>
                    <a:pt x="144716" y="7397407"/>
                  </a:cubicBezTo>
                  <a:cubicBezTo>
                    <a:pt x="52056" y="7304747"/>
                    <a:pt x="0" y="7179073"/>
                    <a:pt x="0" y="7048033"/>
                  </a:cubicBezTo>
                  <a:lnTo>
                    <a:pt x="0" y="494090"/>
                  </a:lnTo>
                  <a:cubicBezTo>
                    <a:pt x="0" y="221212"/>
                    <a:pt x="221212" y="0"/>
                    <a:pt x="494090" y="0"/>
                  </a:cubicBezTo>
                  <a:close/>
                </a:path>
              </a:pathLst>
            </a:custGeom>
            <a:solidFill>
              <a:srgbClr val="98C3C9">
                <a:alpha val="19608"/>
              </a:srgbClr>
            </a:solidFill>
          </p:spPr>
        </p:sp>
      </p:grpSp>
      <p:sp>
        <p:nvSpPr>
          <p:cNvPr name="AutoShape 14" id="14"/>
          <p:cNvSpPr/>
          <p:nvPr/>
        </p:nvSpPr>
        <p:spPr>
          <a:xfrm flipH="true" flipV="true">
            <a:off x="7473315" y="3592923"/>
            <a:ext cx="10836765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7451235" y="7387112"/>
            <a:ext cx="10836765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7557690" y="40064"/>
            <a:ext cx="3631300" cy="686390"/>
            <a:chOff x="0" y="0"/>
            <a:chExt cx="956392" cy="1807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56392" cy="180778"/>
            </a:xfrm>
            <a:custGeom>
              <a:avLst/>
              <a:gdLst/>
              <a:ahLst/>
              <a:cxnLst/>
              <a:rect r="r" b="b" t="t" l="l"/>
              <a:pathLst>
                <a:path h="180778" w="956392">
                  <a:moveTo>
                    <a:pt x="90389" y="0"/>
                  </a:moveTo>
                  <a:lnTo>
                    <a:pt x="866003" y="0"/>
                  </a:lnTo>
                  <a:cubicBezTo>
                    <a:pt x="915923" y="0"/>
                    <a:pt x="956392" y="40468"/>
                    <a:pt x="956392" y="90389"/>
                  </a:cubicBezTo>
                  <a:lnTo>
                    <a:pt x="956392" y="90389"/>
                  </a:lnTo>
                  <a:cubicBezTo>
                    <a:pt x="956392" y="140309"/>
                    <a:pt x="915923" y="180778"/>
                    <a:pt x="866003" y="180778"/>
                  </a:cubicBezTo>
                  <a:lnTo>
                    <a:pt x="90389" y="180778"/>
                  </a:lnTo>
                  <a:cubicBezTo>
                    <a:pt x="40468" y="180778"/>
                    <a:pt x="0" y="140309"/>
                    <a:pt x="0" y="90389"/>
                  </a:cubicBezTo>
                  <a:lnTo>
                    <a:pt x="0" y="90389"/>
                  </a:lnTo>
                  <a:cubicBezTo>
                    <a:pt x="0" y="40468"/>
                    <a:pt x="40468" y="0"/>
                    <a:pt x="90389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47650"/>
              <a:ext cx="812800" cy="1060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1"/>
                </a:lnSpc>
              </a:pPr>
              <a:r>
                <a:rPr lang="en-US" sz="3215">
                  <a:solidFill>
                    <a:srgbClr val="000000"/>
                  </a:solidFill>
                  <a:ea typeface="TDTD고딕M"/>
                </a:rPr>
                <a:t>대한항공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715779" y="3745323"/>
            <a:ext cx="3631300" cy="686390"/>
            <a:chOff x="0" y="0"/>
            <a:chExt cx="956392" cy="1807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56392" cy="180778"/>
            </a:xfrm>
            <a:custGeom>
              <a:avLst/>
              <a:gdLst/>
              <a:ahLst/>
              <a:cxnLst/>
              <a:rect r="r" b="b" t="t" l="l"/>
              <a:pathLst>
                <a:path h="180778" w="956392">
                  <a:moveTo>
                    <a:pt x="90389" y="0"/>
                  </a:moveTo>
                  <a:lnTo>
                    <a:pt x="866003" y="0"/>
                  </a:lnTo>
                  <a:cubicBezTo>
                    <a:pt x="915923" y="0"/>
                    <a:pt x="956392" y="40468"/>
                    <a:pt x="956392" y="90389"/>
                  </a:cubicBezTo>
                  <a:lnTo>
                    <a:pt x="956392" y="90389"/>
                  </a:lnTo>
                  <a:cubicBezTo>
                    <a:pt x="956392" y="140309"/>
                    <a:pt x="915923" y="180778"/>
                    <a:pt x="866003" y="180778"/>
                  </a:cubicBezTo>
                  <a:lnTo>
                    <a:pt x="90389" y="180778"/>
                  </a:lnTo>
                  <a:cubicBezTo>
                    <a:pt x="40468" y="180778"/>
                    <a:pt x="0" y="140309"/>
                    <a:pt x="0" y="90389"/>
                  </a:cubicBezTo>
                  <a:lnTo>
                    <a:pt x="0" y="90389"/>
                  </a:lnTo>
                  <a:cubicBezTo>
                    <a:pt x="0" y="40468"/>
                    <a:pt x="40468" y="0"/>
                    <a:pt x="90389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47650"/>
              <a:ext cx="812800" cy="1060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1"/>
                </a:lnSpc>
              </a:pPr>
              <a:r>
                <a:rPr lang="en-US" sz="3215">
                  <a:solidFill>
                    <a:srgbClr val="000000"/>
                  </a:solidFill>
                  <a:latin typeface="TDTD고딕M"/>
                </a:rPr>
                <a:t>LG화학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715779" y="7511731"/>
            <a:ext cx="3631300" cy="686390"/>
            <a:chOff x="0" y="0"/>
            <a:chExt cx="956392" cy="1807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56392" cy="180778"/>
            </a:xfrm>
            <a:custGeom>
              <a:avLst/>
              <a:gdLst/>
              <a:ahLst/>
              <a:cxnLst/>
              <a:rect r="r" b="b" t="t" l="l"/>
              <a:pathLst>
                <a:path h="180778" w="956392">
                  <a:moveTo>
                    <a:pt x="90389" y="0"/>
                  </a:moveTo>
                  <a:lnTo>
                    <a:pt x="866003" y="0"/>
                  </a:lnTo>
                  <a:cubicBezTo>
                    <a:pt x="915923" y="0"/>
                    <a:pt x="956392" y="40468"/>
                    <a:pt x="956392" y="90389"/>
                  </a:cubicBezTo>
                  <a:lnTo>
                    <a:pt x="956392" y="90389"/>
                  </a:lnTo>
                  <a:cubicBezTo>
                    <a:pt x="956392" y="140309"/>
                    <a:pt x="915923" y="180778"/>
                    <a:pt x="866003" y="180778"/>
                  </a:cubicBezTo>
                  <a:lnTo>
                    <a:pt x="90389" y="180778"/>
                  </a:lnTo>
                  <a:cubicBezTo>
                    <a:pt x="40468" y="180778"/>
                    <a:pt x="0" y="140309"/>
                    <a:pt x="0" y="90389"/>
                  </a:cubicBezTo>
                  <a:lnTo>
                    <a:pt x="0" y="90389"/>
                  </a:lnTo>
                  <a:cubicBezTo>
                    <a:pt x="0" y="40468"/>
                    <a:pt x="40468" y="0"/>
                    <a:pt x="90389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47650"/>
              <a:ext cx="812800" cy="1060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1"/>
                </a:lnSpc>
              </a:pPr>
              <a:r>
                <a:rPr lang="en-US" sz="3215">
                  <a:solidFill>
                    <a:srgbClr val="000000"/>
                  </a:solidFill>
                  <a:ea typeface="TDTD고딕M"/>
                </a:rPr>
                <a:t>유가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715779" y="612815"/>
            <a:ext cx="10351839" cy="58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1"/>
              </a:lnSpc>
              <a:spcBef>
                <a:spcPct val="0"/>
              </a:spcBef>
            </a:pPr>
            <a:r>
              <a:rPr lang="en-US" sz="2515">
                <a:solidFill>
                  <a:srgbClr val="000000"/>
                </a:solidFill>
                <a:ea typeface="Arial Nova Bold"/>
              </a:rPr>
              <a:t>검색: </a:t>
            </a:r>
            <a:r>
              <a:rPr lang="en-US" sz="2515">
                <a:solidFill>
                  <a:srgbClr val="000000"/>
                </a:solidFill>
                <a:latin typeface="Arial Nova Bold"/>
              </a:rPr>
              <a:t>((대한항공) OR (Korean Air Lines Co.) OR (KAL) OR ((주)대한항공))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93698" y="4419755"/>
            <a:ext cx="10351839" cy="58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1"/>
              </a:lnSpc>
              <a:spcBef>
                <a:spcPct val="0"/>
              </a:spcBef>
            </a:pPr>
            <a:r>
              <a:rPr lang="en-US" sz="2515">
                <a:solidFill>
                  <a:srgbClr val="000000"/>
                </a:solidFill>
                <a:ea typeface="Arial Nova Bold"/>
              </a:rPr>
              <a:t>검색: ((LG화학) OR (LG Chem) OR ((주)LG화학))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15779" y="8105820"/>
            <a:ext cx="10351839" cy="58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1"/>
              </a:lnSpc>
              <a:spcBef>
                <a:spcPct val="0"/>
              </a:spcBef>
            </a:pPr>
            <a:r>
              <a:rPr lang="en-US" sz="2515">
                <a:solidFill>
                  <a:srgbClr val="000000"/>
                </a:solidFill>
                <a:ea typeface="Arial Nova Bold"/>
              </a:rPr>
              <a:t>검색: 국제유가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020999" y="1399446"/>
            <a:ext cx="1979782" cy="1873208"/>
            <a:chOff x="0" y="0"/>
            <a:chExt cx="977109" cy="92451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8362" y="0"/>
              <a:ext cx="920385" cy="924511"/>
            </a:xfrm>
            <a:custGeom>
              <a:avLst/>
              <a:gdLst/>
              <a:ahLst/>
              <a:cxnLst/>
              <a:rect r="r" b="b" t="t" l="l"/>
              <a:pathLst>
                <a:path h="924511" w="920385">
                  <a:moveTo>
                    <a:pt x="460193" y="0"/>
                  </a:moveTo>
                  <a:cubicBezTo>
                    <a:pt x="714682" y="1138"/>
                    <a:pt x="920385" y="207763"/>
                    <a:pt x="920385" y="462255"/>
                  </a:cubicBezTo>
                  <a:cubicBezTo>
                    <a:pt x="920385" y="716748"/>
                    <a:pt x="714682" y="923373"/>
                    <a:pt x="460193" y="924511"/>
                  </a:cubicBezTo>
                  <a:cubicBezTo>
                    <a:pt x="205703" y="923373"/>
                    <a:pt x="0" y="716748"/>
                    <a:pt x="0" y="462255"/>
                  </a:cubicBezTo>
                  <a:cubicBezTo>
                    <a:pt x="0" y="207763"/>
                    <a:pt x="205703" y="1138"/>
                    <a:pt x="460193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anchor="ctr" rtlCol="false" tIns="50942" lIns="50942" bIns="50942" rIns="50942"/>
            <a:lstStyle/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ea typeface="Arial Nova Bold"/>
                </a:rPr>
                <a:t>특성 추출</a:t>
              </a:r>
            </a:p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latin typeface="Arial Nova Bold"/>
                </a:rPr>
                <a:t>'대한항공'</a:t>
              </a:r>
            </a:p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ea typeface="Arial Nova Bold"/>
                </a:rPr>
                <a:t>포함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715779" y="1834243"/>
            <a:ext cx="3987039" cy="89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0"/>
              </a:lnSpc>
            </a:pPr>
            <a:r>
              <a:rPr lang="en-US" sz="5214">
                <a:solidFill>
                  <a:srgbClr val="000000"/>
                </a:solidFill>
                <a:latin typeface="TDTD고딕M"/>
              </a:rPr>
              <a:t>12,735개    →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86189" y="1884458"/>
            <a:ext cx="3752512" cy="89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0"/>
              </a:lnSpc>
            </a:pPr>
            <a:r>
              <a:rPr lang="en-US" sz="5214">
                <a:solidFill>
                  <a:srgbClr val="000000"/>
                </a:solidFill>
                <a:latin typeface="TDTD고딕M"/>
              </a:rPr>
              <a:t>→    9,076개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279089" y="5251224"/>
            <a:ext cx="1974247" cy="1867972"/>
            <a:chOff x="0" y="0"/>
            <a:chExt cx="977109" cy="92451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28362" y="0"/>
              <a:ext cx="920385" cy="924511"/>
            </a:xfrm>
            <a:custGeom>
              <a:avLst/>
              <a:gdLst/>
              <a:ahLst/>
              <a:cxnLst/>
              <a:rect r="r" b="b" t="t" l="l"/>
              <a:pathLst>
                <a:path h="924511" w="920385">
                  <a:moveTo>
                    <a:pt x="460193" y="0"/>
                  </a:moveTo>
                  <a:cubicBezTo>
                    <a:pt x="714682" y="1138"/>
                    <a:pt x="920385" y="207763"/>
                    <a:pt x="920385" y="462255"/>
                  </a:cubicBezTo>
                  <a:cubicBezTo>
                    <a:pt x="920385" y="716748"/>
                    <a:pt x="714682" y="923373"/>
                    <a:pt x="460193" y="924511"/>
                  </a:cubicBezTo>
                  <a:cubicBezTo>
                    <a:pt x="205703" y="923373"/>
                    <a:pt x="0" y="716748"/>
                    <a:pt x="0" y="462255"/>
                  </a:cubicBezTo>
                  <a:cubicBezTo>
                    <a:pt x="0" y="207763"/>
                    <a:pt x="205703" y="1138"/>
                    <a:pt x="460193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ea typeface="Arial Nova Bold"/>
                </a:rPr>
                <a:t>특성 추출</a:t>
              </a:r>
            </a:p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latin typeface="Arial Nova Bold"/>
                </a:rPr>
                <a:t>'LG화학'</a:t>
              </a:r>
            </a:p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ea typeface="Arial Nova Bold"/>
                </a:rPr>
                <a:t>포함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985903" y="5684513"/>
            <a:ext cx="397589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DTD고딕M"/>
              </a:rPr>
              <a:t>8,557개    →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253337" y="5684513"/>
            <a:ext cx="381428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DTD고딕M"/>
              </a:rPr>
              <a:t>→    5,477개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2279089" y="8305845"/>
            <a:ext cx="1974247" cy="1867972"/>
            <a:chOff x="0" y="0"/>
            <a:chExt cx="977109" cy="92451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28362" y="0"/>
              <a:ext cx="920385" cy="924511"/>
            </a:xfrm>
            <a:custGeom>
              <a:avLst/>
              <a:gdLst/>
              <a:ahLst/>
              <a:cxnLst/>
              <a:rect r="r" b="b" t="t" l="l"/>
              <a:pathLst>
                <a:path h="924511" w="920385">
                  <a:moveTo>
                    <a:pt x="460193" y="0"/>
                  </a:moveTo>
                  <a:cubicBezTo>
                    <a:pt x="714682" y="1138"/>
                    <a:pt x="920385" y="207763"/>
                    <a:pt x="920385" y="462255"/>
                  </a:cubicBezTo>
                  <a:cubicBezTo>
                    <a:pt x="920385" y="716748"/>
                    <a:pt x="714682" y="923373"/>
                    <a:pt x="460193" y="924511"/>
                  </a:cubicBezTo>
                  <a:cubicBezTo>
                    <a:pt x="205703" y="923373"/>
                    <a:pt x="0" y="716748"/>
                    <a:pt x="0" y="462255"/>
                  </a:cubicBezTo>
                  <a:cubicBezTo>
                    <a:pt x="0" y="207763"/>
                    <a:pt x="205703" y="1138"/>
                    <a:pt x="460193" y="0"/>
                  </a:cubicBezTo>
                  <a:close/>
                </a:path>
              </a:pathLst>
            </a:custGeom>
            <a:solidFill>
              <a:srgbClr val="80B4B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ea typeface="Arial Nova Bold"/>
                </a:rPr>
                <a:t>특성 추출</a:t>
              </a:r>
            </a:p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latin typeface="Arial Nova Bold"/>
                </a:rPr>
                <a:t>'유가'</a:t>
              </a:r>
            </a:p>
            <a:p>
              <a:pPr algn="ctr">
                <a:lnSpc>
                  <a:spcPts val="4231"/>
                </a:lnSpc>
              </a:pPr>
              <a:r>
                <a:rPr lang="en-US" sz="2115">
                  <a:solidFill>
                    <a:srgbClr val="000000"/>
                  </a:solidFill>
                  <a:ea typeface="Arial Nova Bold"/>
                </a:rPr>
                <a:t>포함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985903" y="8888448"/>
            <a:ext cx="397589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DTD고딕M"/>
              </a:rPr>
              <a:t>13,315개    →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253337" y="8888448"/>
            <a:ext cx="381428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DTD고딕M"/>
              </a:rPr>
              <a:t>→    5,356개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11400" y="3988614"/>
            <a:ext cx="4271632" cy="155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TDTD고딕M"/>
              </a:rPr>
              <a:t>포함 언론사 </a:t>
            </a:r>
          </a:p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TDTD고딕M"/>
              </a:rPr>
              <a:t>경향신문 ,국민일보, 내일신문</a:t>
            </a:r>
          </a:p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TDTD고딕M"/>
              </a:rPr>
              <a:t>동아일보 ,문화일보 등 총 28개 언론사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28543" y="6095904"/>
            <a:ext cx="5437347" cy="102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TDTD고딕M"/>
              </a:rPr>
              <a:t>포함 기사카테고리 </a:t>
            </a:r>
          </a:p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TDTD고딕M"/>
              </a:rPr>
              <a:t>정치, 경제, 사회, 문화, 국제, 지역, 스포츠, it_과학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702905" y="10707"/>
            <a:ext cx="361474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23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6214" y="383259"/>
            <a:ext cx="15799125" cy="645441"/>
            <a:chOff x="0" y="0"/>
            <a:chExt cx="21065500" cy="860588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297468" y="-58046"/>
              <a:ext cx="19768032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데이터수집(피처 데이터)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5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53841" y="1520880"/>
            <a:ext cx="2848509" cy="845430"/>
            <a:chOff x="0" y="0"/>
            <a:chExt cx="3798013" cy="112724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798013" cy="1127240"/>
              <a:chOff x="0" y="0"/>
              <a:chExt cx="1013368" cy="30076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13368" cy="300765"/>
              </a:xfrm>
              <a:custGeom>
                <a:avLst/>
                <a:gdLst/>
                <a:ahLst/>
                <a:cxnLst/>
                <a:rect r="r" b="b" t="t" l="l"/>
                <a:pathLst>
                  <a:path h="300765" w="1013368">
                    <a:moveTo>
                      <a:pt x="0" y="0"/>
                    </a:moveTo>
                    <a:lnTo>
                      <a:pt x="1013368" y="0"/>
                    </a:lnTo>
                    <a:lnTo>
                      <a:pt x="1013368" y="300765"/>
                    </a:lnTo>
                    <a:lnTo>
                      <a:pt x="0" y="300765"/>
                    </a:lnTo>
                    <a:close/>
                  </a:path>
                </a:pathLst>
              </a:custGeom>
              <a:solidFill>
                <a:srgbClr val="98C3C9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71450"/>
                <a:ext cx="812800" cy="984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31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95388" y="87079"/>
              <a:ext cx="2807236" cy="867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89"/>
                </a:lnSpc>
              </a:pPr>
              <a:r>
                <a:rPr lang="en-US" sz="3849">
                  <a:solidFill>
                    <a:srgbClr val="000000"/>
                  </a:solidFill>
                  <a:latin typeface="TDTD고딕M"/>
                </a:rPr>
                <a:t>STEP 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53841" y="3982671"/>
            <a:ext cx="2960370" cy="1314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2715">
                <a:solidFill>
                  <a:srgbClr val="000000"/>
                </a:solidFill>
                <a:latin typeface="TDTD고딕M"/>
              </a:rPr>
              <a:t>URL컬럼을 이용해서</a:t>
            </a:r>
          </a:p>
          <a:p>
            <a:pPr algn="ctr">
              <a:lnSpc>
                <a:spcPts val="543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ea typeface="TDTD고딕M"/>
              </a:rPr>
              <a:t>자동 크롤링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36214" y="2366311"/>
            <a:ext cx="5247625" cy="2383277"/>
          </a:xfrm>
          <a:custGeom>
            <a:avLst/>
            <a:gdLst/>
            <a:ahLst/>
            <a:cxnLst/>
            <a:rect r="r" b="b" t="t" l="l"/>
            <a:pathLst>
              <a:path h="2383277" w="5247625">
                <a:moveTo>
                  <a:pt x="0" y="0"/>
                </a:moveTo>
                <a:lnTo>
                  <a:pt x="5247625" y="0"/>
                </a:lnTo>
                <a:lnTo>
                  <a:pt x="5247625" y="2383277"/>
                </a:lnTo>
                <a:lnTo>
                  <a:pt x="0" y="238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65" r="0" b="-748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1361" y="5483146"/>
            <a:ext cx="9184971" cy="4537154"/>
          </a:xfrm>
          <a:custGeom>
            <a:avLst/>
            <a:gdLst/>
            <a:ahLst/>
            <a:cxnLst/>
            <a:rect r="r" b="b" t="t" l="l"/>
            <a:pathLst>
              <a:path h="4537154" w="9184971">
                <a:moveTo>
                  <a:pt x="0" y="0"/>
                </a:moveTo>
                <a:lnTo>
                  <a:pt x="9184970" y="0"/>
                </a:lnTo>
                <a:lnTo>
                  <a:pt x="9184970" y="4537154"/>
                </a:lnTo>
                <a:lnTo>
                  <a:pt x="0" y="4537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" t="-51326" r="-499" b="-5251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783839" y="3010527"/>
            <a:ext cx="6265447" cy="729070"/>
          </a:xfrm>
          <a:custGeom>
            <a:avLst/>
            <a:gdLst/>
            <a:ahLst/>
            <a:cxnLst/>
            <a:rect r="r" b="b" t="t" l="l"/>
            <a:pathLst>
              <a:path h="729070" w="6265447">
                <a:moveTo>
                  <a:pt x="0" y="0"/>
                </a:moveTo>
                <a:lnTo>
                  <a:pt x="6265447" y="0"/>
                </a:lnTo>
                <a:lnTo>
                  <a:pt x="6265447" y="729070"/>
                </a:lnTo>
                <a:lnTo>
                  <a:pt x="0" y="729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31252" y="2348476"/>
            <a:ext cx="6707449" cy="2572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sz="2615">
                <a:solidFill>
                  <a:srgbClr val="000000"/>
                </a:solidFill>
                <a:ea typeface="TDTD고딕M"/>
              </a:rPr>
              <a:t>불러와 지지않는 데이터는</a:t>
            </a:r>
          </a:p>
          <a:p>
            <a:pPr algn="ctr">
              <a:lnSpc>
                <a:spcPts val="5231"/>
              </a:lnSpc>
            </a:pPr>
            <a:r>
              <a:rPr lang="en-US" sz="2615">
                <a:solidFill>
                  <a:srgbClr val="000000"/>
                </a:solidFill>
                <a:latin typeface="TDTD고딕M"/>
              </a:rPr>
              <a:t>URL주소를 이용해</a:t>
            </a:r>
          </a:p>
          <a:p>
            <a:pPr algn="ctr">
              <a:lnSpc>
                <a:spcPts val="5231"/>
              </a:lnSpc>
            </a:pPr>
            <a:r>
              <a:rPr lang="en-US" sz="2615">
                <a:solidFill>
                  <a:srgbClr val="000000"/>
                </a:solidFill>
                <a:ea typeface="TDTD고딕M"/>
              </a:rPr>
              <a:t>수동으로 본문 가져오기</a:t>
            </a:r>
          </a:p>
          <a:p>
            <a:pPr algn="ctr">
              <a:lnSpc>
                <a:spcPts val="5231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TDTD고딕M"/>
              </a:rPr>
              <a:t>ex) 중앙일보, 조선일보, 강원도민일보, 메일 경제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84019" y="93785"/>
            <a:ext cx="3666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24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6214" y="383259"/>
            <a:ext cx="15799125" cy="645441"/>
            <a:chOff x="0" y="0"/>
            <a:chExt cx="21065500" cy="860588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297468" y="-58046"/>
              <a:ext cx="19768032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데이터수집(타겟 데이터)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5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27237" y="2897946"/>
            <a:ext cx="9045551" cy="4344953"/>
            <a:chOff x="0" y="0"/>
            <a:chExt cx="1936988" cy="9304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5362" y="0"/>
              <a:ext cx="926264" cy="930416"/>
            </a:xfrm>
            <a:custGeom>
              <a:avLst/>
              <a:gdLst/>
              <a:ahLst/>
              <a:cxnLst/>
              <a:rect r="r" b="b" t="t" l="l"/>
              <a:pathLst>
                <a:path h="930416" w="926264">
                  <a:moveTo>
                    <a:pt x="463132" y="0"/>
                  </a:moveTo>
                  <a:cubicBezTo>
                    <a:pt x="719247" y="1145"/>
                    <a:pt x="926264" y="209090"/>
                    <a:pt x="926264" y="465208"/>
                  </a:cubicBezTo>
                  <a:cubicBezTo>
                    <a:pt x="926264" y="721326"/>
                    <a:pt x="719247" y="929271"/>
                    <a:pt x="463132" y="930416"/>
                  </a:cubicBezTo>
                  <a:cubicBezTo>
                    <a:pt x="207017" y="929271"/>
                    <a:pt x="0" y="721326"/>
                    <a:pt x="0" y="465208"/>
                  </a:cubicBezTo>
                  <a:cubicBezTo>
                    <a:pt x="0" y="209090"/>
                    <a:pt x="207017" y="1145"/>
                    <a:pt x="463132" y="0"/>
                  </a:cubicBezTo>
                  <a:close/>
                </a:path>
              </a:pathLst>
            </a:custGeom>
            <a:solidFill>
              <a:srgbClr val="7E9F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32628" y="4163748"/>
            <a:ext cx="7023047" cy="1447179"/>
          </a:xfrm>
          <a:custGeom>
            <a:avLst/>
            <a:gdLst/>
            <a:ahLst/>
            <a:cxnLst/>
            <a:rect r="r" b="b" t="t" l="l"/>
            <a:pathLst>
              <a:path h="1447179" w="7023047">
                <a:moveTo>
                  <a:pt x="0" y="0"/>
                </a:moveTo>
                <a:lnTo>
                  <a:pt x="7023047" y="0"/>
                </a:lnTo>
                <a:lnTo>
                  <a:pt x="7023047" y="1447179"/>
                </a:lnTo>
                <a:lnTo>
                  <a:pt x="0" y="1447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92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55675" y="4078186"/>
            <a:ext cx="10388676" cy="221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1"/>
              </a:lnSpc>
            </a:pPr>
            <a:r>
              <a:rPr lang="en-US" sz="3015">
                <a:solidFill>
                  <a:srgbClr val="000000"/>
                </a:solidFill>
                <a:ea typeface="Arial Nova Bold"/>
              </a:rPr>
              <a:t>대한항공 (KRX: 003490) /  LG화학(KRX: 051910)</a:t>
            </a:r>
          </a:p>
          <a:p>
            <a:pPr algn="ctr">
              <a:lnSpc>
                <a:spcPts val="6031"/>
              </a:lnSpc>
            </a:pPr>
            <a:r>
              <a:rPr lang="en-US" sz="3015">
                <a:solidFill>
                  <a:srgbClr val="000000"/>
                </a:solidFill>
                <a:ea typeface="Arial Nova Bold"/>
              </a:rPr>
              <a:t>대상기간: 483일 종가</a:t>
            </a:r>
          </a:p>
          <a:p>
            <a:pPr algn="ctr">
              <a:lnSpc>
                <a:spcPts val="6031"/>
              </a:lnSpc>
              <a:spcBef>
                <a:spcPct val="0"/>
              </a:spcBef>
            </a:pPr>
            <a:r>
              <a:rPr lang="en-US" sz="3015">
                <a:solidFill>
                  <a:srgbClr val="000000"/>
                </a:solidFill>
                <a:ea typeface="Arial Nova Bold"/>
              </a:rPr>
              <a:t>검증 기간: 22일 종가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84019" y="93785"/>
            <a:ext cx="3666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25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78523">
            <a:off x="8198650" y="5415873"/>
            <a:ext cx="6265447" cy="729070"/>
          </a:xfrm>
          <a:custGeom>
            <a:avLst/>
            <a:gdLst/>
            <a:ahLst/>
            <a:cxnLst/>
            <a:rect r="r" b="b" t="t" l="l"/>
            <a:pathLst>
              <a:path h="729070" w="6265447">
                <a:moveTo>
                  <a:pt x="0" y="0"/>
                </a:moveTo>
                <a:lnTo>
                  <a:pt x="6265446" y="0"/>
                </a:lnTo>
                <a:lnTo>
                  <a:pt x="6265446" y="729070"/>
                </a:lnTo>
                <a:lnTo>
                  <a:pt x="0" y="72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724308"/>
            <a:ext cx="11078373" cy="8143592"/>
            <a:chOff x="0" y="0"/>
            <a:chExt cx="3148369" cy="23143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48368" cy="2314332"/>
            </a:xfrm>
            <a:custGeom>
              <a:avLst/>
              <a:gdLst/>
              <a:ahLst/>
              <a:cxnLst/>
              <a:rect r="r" b="b" t="t" l="l"/>
              <a:pathLst>
                <a:path h="2314332" w="3148368">
                  <a:moveTo>
                    <a:pt x="24459" y="0"/>
                  </a:moveTo>
                  <a:lnTo>
                    <a:pt x="3123909" y="0"/>
                  </a:lnTo>
                  <a:cubicBezTo>
                    <a:pt x="3130396" y="0"/>
                    <a:pt x="3136618" y="2577"/>
                    <a:pt x="3141205" y="7164"/>
                  </a:cubicBezTo>
                  <a:cubicBezTo>
                    <a:pt x="3145792" y="11751"/>
                    <a:pt x="3148368" y="17972"/>
                    <a:pt x="3148368" y="24459"/>
                  </a:cubicBezTo>
                  <a:lnTo>
                    <a:pt x="3148368" y="2289873"/>
                  </a:lnTo>
                  <a:cubicBezTo>
                    <a:pt x="3148368" y="2296360"/>
                    <a:pt x="3145792" y="2302581"/>
                    <a:pt x="3141205" y="2307168"/>
                  </a:cubicBezTo>
                  <a:cubicBezTo>
                    <a:pt x="3136618" y="2311755"/>
                    <a:pt x="3130396" y="2314332"/>
                    <a:pt x="3123909" y="2314332"/>
                  </a:cubicBezTo>
                  <a:lnTo>
                    <a:pt x="24459" y="2314332"/>
                  </a:lnTo>
                  <a:cubicBezTo>
                    <a:pt x="17972" y="2314332"/>
                    <a:pt x="11751" y="2311755"/>
                    <a:pt x="7164" y="2307168"/>
                  </a:cubicBezTo>
                  <a:cubicBezTo>
                    <a:pt x="2577" y="2302581"/>
                    <a:pt x="0" y="2296360"/>
                    <a:pt x="0" y="2289873"/>
                  </a:cubicBezTo>
                  <a:lnTo>
                    <a:pt x="0" y="24459"/>
                  </a:lnTo>
                  <a:cubicBezTo>
                    <a:pt x="0" y="17972"/>
                    <a:pt x="2577" y="11751"/>
                    <a:pt x="7164" y="7164"/>
                  </a:cubicBezTo>
                  <a:cubicBezTo>
                    <a:pt x="11751" y="2577"/>
                    <a:pt x="17972" y="0"/>
                    <a:pt x="244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62399" y="1346033"/>
            <a:ext cx="9768974" cy="756549"/>
            <a:chOff x="0" y="0"/>
            <a:chExt cx="2371951" cy="1836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71951" cy="183693"/>
            </a:xfrm>
            <a:custGeom>
              <a:avLst/>
              <a:gdLst/>
              <a:ahLst/>
              <a:cxnLst/>
              <a:rect r="r" b="b" t="t" l="l"/>
              <a:pathLst>
                <a:path h="183693" w="2371951">
                  <a:moveTo>
                    <a:pt x="46959" y="0"/>
                  </a:moveTo>
                  <a:lnTo>
                    <a:pt x="2324992" y="0"/>
                  </a:lnTo>
                  <a:cubicBezTo>
                    <a:pt x="2350926" y="0"/>
                    <a:pt x="2371951" y="21024"/>
                    <a:pt x="2371951" y="46959"/>
                  </a:cubicBezTo>
                  <a:lnTo>
                    <a:pt x="2371951" y="136734"/>
                  </a:lnTo>
                  <a:cubicBezTo>
                    <a:pt x="2371951" y="162669"/>
                    <a:pt x="2350926" y="183693"/>
                    <a:pt x="2324992" y="183693"/>
                  </a:cubicBezTo>
                  <a:lnTo>
                    <a:pt x="46959" y="183693"/>
                  </a:lnTo>
                  <a:cubicBezTo>
                    <a:pt x="21024" y="183693"/>
                    <a:pt x="0" y="162669"/>
                    <a:pt x="0" y="136734"/>
                  </a:cubicBezTo>
                  <a:lnTo>
                    <a:pt x="0" y="46959"/>
                  </a:lnTo>
                  <a:cubicBezTo>
                    <a:pt x="0" y="21024"/>
                    <a:pt x="21024" y="0"/>
                    <a:pt x="46959" y="0"/>
                  </a:cubicBezTo>
                  <a:close/>
                </a:path>
              </a:pathLst>
            </a:custGeom>
            <a:solidFill>
              <a:srgbClr val="E0D8C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ea typeface="Gothic A1 Bold"/>
                </a:rPr>
                <a:t>본문 데이터 전처리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23919" y="3728579"/>
            <a:ext cx="3314782" cy="3023600"/>
            <a:chOff x="0" y="0"/>
            <a:chExt cx="942030" cy="8592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2030" cy="859278"/>
            </a:xfrm>
            <a:custGeom>
              <a:avLst/>
              <a:gdLst/>
              <a:ahLst/>
              <a:cxnLst/>
              <a:rect r="r" b="b" t="t" l="l"/>
              <a:pathLst>
                <a:path h="859278" w="942030">
                  <a:moveTo>
                    <a:pt x="81745" y="0"/>
                  </a:moveTo>
                  <a:lnTo>
                    <a:pt x="860285" y="0"/>
                  </a:lnTo>
                  <a:cubicBezTo>
                    <a:pt x="881965" y="0"/>
                    <a:pt x="902757" y="8612"/>
                    <a:pt x="918087" y="23943"/>
                  </a:cubicBezTo>
                  <a:cubicBezTo>
                    <a:pt x="933417" y="39273"/>
                    <a:pt x="942030" y="60065"/>
                    <a:pt x="942030" y="81745"/>
                  </a:cubicBezTo>
                  <a:lnTo>
                    <a:pt x="942030" y="777533"/>
                  </a:lnTo>
                  <a:cubicBezTo>
                    <a:pt x="942030" y="799213"/>
                    <a:pt x="933417" y="820006"/>
                    <a:pt x="918087" y="835336"/>
                  </a:cubicBezTo>
                  <a:cubicBezTo>
                    <a:pt x="902757" y="850666"/>
                    <a:pt x="881965" y="859278"/>
                    <a:pt x="860285" y="859278"/>
                  </a:cubicBezTo>
                  <a:lnTo>
                    <a:pt x="81745" y="859278"/>
                  </a:lnTo>
                  <a:cubicBezTo>
                    <a:pt x="60065" y="859278"/>
                    <a:pt x="39273" y="850666"/>
                    <a:pt x="23943" y="835336"/>
                  </a:cubicBezTo>
                  <a:cubicBezTo>
                    <a:pt x="8612" y="820006"/>
                    <a:pt x="0" y="799213"/>
                    <a:pt x="0" y="777533"/>
                  </a:cubicBezTo>
                  <a:lnTo>
                    <a:pt x="0" y="81745"/>
                  </a:lnTo>
                  <a:cubicBezTo>
                    <a:pt x="0" y="60065"/>
                    <a:pt x="8612" y="39273"/>
                    <a:pt x="23943" y="23943"/>
                  </a:cubicBezTo>
                  <a:cubicBezTo>
                    <a:pt x="39273" y="8612"/>
                    <a:pt x="60065" y="0"/>
                    <a:pt x="81745" y="0"/>
                  </a:cubicBezTo>
                  <a:close/>
                </a:path>
              </a:pathLst>
            </a:custGeom>
            <a:solidFill>
              <a:srgbClr val="FFFDF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3499">
                  <a:solidFill>
                    <a:srgbClr val="000000"/>
                  </a:solidFill>
                  <a:ea typeface="TDTD고딕M"/>
                </a:rPr>
                <a:t>문장 백터화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597694" y="3243026"/>
            <a:ext cx="5092612" cy="417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2392">
                <a:solidFill>
                  <a:srgbClr val="000000"/>
                </a:solidFill>
                <a:ea typeface="TDTD고딕M"/>
              </a:rPr>
              <a:t>뉴스 언론사 이름</a:t>
            </a:r>
          </a:p>
          <a:p>
            <a:pPr algn="ctr">
              <a:lnSpc>
                <a:spcPts val="4785"/>
              </a:lnSpc>
            </a:pPr>
            <a:r>
              <a:rPr lang="en-US" sz="2392">
                <a:solidFill>
                  <a:srgbClr val="000000"/>
                </a:solidFill>
                <a:latin typeface="TDTD고딕M"/>
              </a:rPr>
              <a:t>OO 기자</a:t>
            </a:r>
          </a:p>
          <a:p>
            <a:pPr algn="ctr">
              <a:lnSpc>
                <a:spcPts val="4785"/>
              </a:lnSpc>
            </a:pPr>
            <a:r>
              <a:rPr lang="en-US" sz="2392">
                <a:solidFill>
                  <a:srgbClr val="000000"/>
                </a:solidFill>
                <a:ea typeface="TDTD고딕M"/>
              </a:rPr>
              <a:t>이메일</a:t>
            </a:r>
          </a:p>
          <a:p>
            <a:pPr algn="ctr">
              <a:lnSpc>
                <a:spcPts val="4785"/>
              </a:lnSpc>
            </a:pPr>
            <a:r>
              <a:rPr lang="en-US" sz="2392">
                <a:solidFill>
                  <a:srgbClr val="000000"/>
                </a:solidFill>
                <a:latin typeface="TDTD고딕M"/>
              </a:rPr>
              <a:t>(%.,)제외 특수문자</a:t>
            </a:r>
          </a:p>
          <a:p>
            <a:pPr algn="ctr">
              <a:lnSpc>
                <a:spcPts val="4785"/>
              </a:lnSpc>
            </a:pPr>
            <a:r>
              <a:rPr lang="en-US" sz="2392">
                <a:solidFill>
                  <a:srgbClr val="000000"/>
                </a:solidFill>
                <a:latin typeface="TDTD고딕M"/>
              </a:rPr>
              <a:t>(),[] 에 묶여있는 데이터</a:t>
            </a:r>
          </a:p>
          <a:p>
            <a:pPr algn="ctr">
              <a:lnSpc>
                <a:spcPts val="4785"/>
              </a:lnSpc>
            </a:pPr>
            <a:r>
              <a:rPr lang="en-US" sz="2392">
                <a:solidFill>
                  <a:srgbClr val="000000"/>
                </a:solidFill>
                <a:ea typeface="TDTD고딕M"/>
              </a:rPr>
              <a:t>언론사 홈페이지</a:t>
            </a:r>
          </a:p>
          <a:p>
            <a:pPr algn="ctr">
              <a:lnSpc>
                <a:spcPts val="4785"/>
              </a:lnSpc>
              <a:spcBef>
                <a:spcPct val="0"/>
              </a:spcBef>
            </a:pPr>
            <a:r>
              <a:rPr lang="en-US" sz="2392">
                <a:solidFill>
                  <a:srgbClr val="000000"/>
                </a:solidFill>
                <a:ea typeface="TDTD고딕M"/>
              </a:rPr>
              <a:t>원본보기, 아이콘, AD, Advertisement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97694" y="7590580"/>
            <a:ext cx="5141819" cy="83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1"/>
              </a:lnSpc>
              <a:spcBef>
                <a:spcPct val="0"/>
              </a:spcBef>
            </a:pPr>
            <a:r>
              <a:rPr lang="en-US" sz="3615">
                <a:solidFill>
                  <a:srgbClr val="000000"/>
                </a:solidFill>
                <a:latin typeface="TDTD고딕M"/>
              </a:rPr>
              <a:t>re모듈을 사용해 제거</a:t>
            </a:r>
          </a:p>
        </p:txBody>
      </p:sp>
      <p:grpSp>
        <p:nvGrpSpPr>
          <p:cNvPr name="Group 14" id="14"/>
          <p:cNvGrpSpPr/>
          <p:nvPr/>
        </p:nvGrpSpPr>
        <p:grpSpPr>
          <a:xfrm rot="-5400000">
            <a:off x="1199573" y="680150"/>
            <a:ext cx="633006" cy="239787"/>
            <a:chOff x="0" y="0"/>
            <a:chExt cx="1508686" cy="571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55270"/>
              <a:ext cx="1508686" cy="69850"/>
            </a:xfrm>
            <a:custGeom>
              <a:avLst/>
              <a:gdLst/>
              <a:ahLst/>
              <a:cxnLst/>
              <a:rect r="r" b="b" t="t" l="l"/>
              <a:pathLst>
                <a:path h="69850" w="1508686">
                  <a:moveTo>
                    <a:pt x="121785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08686" y="69850"/>
                  </a:lnTo>
                  <a:lnTo>
                    <a:pt x="1508686" y="0"/>
                  </a:lnTo>
                  <a:close/>
                </a:path>
              </a:pathLst>
            </a:custGeom>
            <a:solidFill>
              <a:srgbClr val="1B1E1C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807419" y="369240"/>
            <a:ext cx="7036053" cy="644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13"/>
              </a:lnSpc>
              <a:spcBef>
                <a:spcPct val="0"/>
              </a:spcBef>
            </a:pPr>
            <a:r>
              <a:rPr lang="en-US" sz="3509">
                <a:solidFill>
                  <a:srgbClr val="163459"/>
                </a:solidFill>
                <a:ea typeface="Maharlika"/>
              </a:rPr>
              <a:t>데이터 전처리(본문 데이터 전처리)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7014" y="412530"/>
            <a:ext cx="383469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63459"/>
                </a:solidFill>
                <a:latin typeface="Maharlika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89538" y="3397823"/>
            <a:ext cx="2020240" cy="299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31"/>
              </a:lnSpc>
              <a:spcBef>
                <a:spcPct val="0"/>
              </a:spcBef>
            </a:pPr>
          </a:p>
          <a:p>
            <a:pPr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    + -&gt; '증가'</a:t>
            </a:r>
          </a:p>
          <a:p>
            <a:pPr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   - -&gt; '감소'</a:t>
            </a:r>
          </a:p>
          <a:p>
            <a:pPr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   ↑ -&gt; '상승'</a:t>
            </a:r>
          </a:p>
          <a:p>
            <a:pPr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   ↓-&gt; '하락'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5601970" y="5356097"/>
            <a:ext cx="844109" cy="11922"/>
          </a:xfrm>
          <a:prstGeom prst="line">
            <a:avLst/>
          </a:prstGeom>
          <a:ln cap="rnd" w="114300">
            <a:solidFill>
              <a:srgbClr val="16121A">
                <a:alpha val="6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1028748" y="7590580"/>
            <a:ext cx="5141819" cy="83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1"/>
              </a:lnSpc>
              <a:spcBef>
                <a:spcPct val="0"/>
              </a:spcBef>
            </a:pPr>
            <a:r>
              <a:rPr lang="en-US" sz="3615">
                <a:solidFill>
                  <a:srgbClr val="000000"/>
                </a:solidFill>
                <a:ea typeface="TDTD고딕M"/>
              </a:rPr>
              <a:t>특수문자 문자변경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584019" y="93785"/>
            <a:ext cx="3666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26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78523">
            <a:off x="6481557" y="5415873"/>
            <a:ext cx="6265447" cy="729070"/>
          </a:xfrm>
          <a:custGeom>
            <a:avLst/>
            <a:gdLst/>
            <a:ahLst/>
            <a:cxnLst/>
            <a:rect r="r" b="b" t="t" l="l"/>
            <a:pathLst>
              <a:path h="729070" w="6265447">
                <a:moveTo>
                  <a:pt x="0" y="0"/>
                </a:moveTo>
                <a:lnTo>
                  <a:pt x="6265447" y="0"/>
                </a:lnTo>
                <a:lnTo>
                  <a:pt x="6265447" y="729070"/>
                </a:lnTo>
                <a:lnTo>
                  <a:pt x="0" y="72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724308"/>
            <a:ext cx="8927643" cy="7533992"/>
            <a:chOff x="0" y="0"/>
            <a:chExt cx="2537152" cy="21410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7152" cy="2141089"/>
            </a:xfrm>
            <a:custGeom>
              <a:avLst/>
              <a:gdLst/>
              <a:ahLst/>
              <a:cxnLst/>
              <a:rect r="r" b="b" t="t" l="l"/>
              <a:pathLst>
                <a:path h="2141089" w="2537152">
                  <a:moveTo>
                    <a:pt x="30351" y="0"/>
                  </a:moveTo>
                  <a:lnTo>
                    <a:pt x="2506800" y="0"/>
                  </a:lnTo>
                  <a:cubicBezTo>
                    <a:pt x="2514850" y="0"/>
                    <a:pt x="2522570" y="3198"/>
                    <a:pt x="2528262" y="8890"/>
                  </a:cubicBezTo>
                  <a:cubicBezTo>
                    <a:pt x="2533954" y="14582"/>
                    <a:pt x="2537152" y="22302"/>
                    <a:pt x="2537152" y="30351"/>
                  </a:cubicBezTo>
                  <a:lnTo>
                    <a:pt x="2537152" y="2110738"/>
                  </a:lnTo>
                  <a:cubicBezTo>
                    <a:pt x="2537152" y="2118788"/>
                    <a:pt x="2533954" y="2126508"/>
                    <a:pt x="2528262" y="2132200"/>
                  </a:cubicBezTo>
                  <a:cubicBezTo>
                    <a:pt x="2522570" y="2137892"/>
                    <a:pt x="2514850" y="2141089"/>
                    <a:pt x="2506800" y="2141089"/>
                  </a:cubicBezTo>
                  <a:lnTo>
                    <a:pt x="30351" y="2141089"/>
                  </a:lnTo>
                  <a:cubicBezTo>
                    <a:pt x="22302" y="2141089"/>
                    <a:pt x="14582" y="2137892"/>
                    <a:pt x="8890" y="2132200"/>
                  </a:cubicBezTo>
                  <a:cubicBezTo>
                    <a:pt x="3198" y="2126508"/>
                    <a:pt x="0" y="2118788"/>
                    <a:pt x="0" y="2110738"/>
                  </a:cubicBezTo>
                  <a:lnTo>
                    <a:pt x="0" y="30351"/>
                  </a:lnTo>
                  <a:cubicBezTo>
                    <a:pt x="0" y="22302"/>
                    <a:pt x="3198" y="14582"/>
                    <a:pt x="8890" y="8890"/>
                  </a:cubicBezTo>
                  <a:cubicBezTo>
                    <a:pt x="14582" y="3198"/>
                    <a:pt x="22302" y="0"/>
                    <a:pt x="303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62399" y="1346033"/>
            <a:ext cx="7860245" cy="756549"/>
            <a:chOff x="0" y="0"/>
            <a:chExt cx="1908503" cy="1836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503" cy="183693"/>
            </a:xfrm>
            <a:custGeom>
              <a:avLst/>
              <a:gdLst/>
              <a:ahLst/>
              <a:cxnLst/>
              <a:rect r="r" b="b" t="t" l="l"/>
              <a:pathLst>
                <a:path h="183693" w="1908503">
                  <a:moveTo>
                    <a:pt x="58362" y="0"/>
                  </a:moveTo>
                  <a:lnTo>
                    <a:pt x="1850141" y="0"/>
                  </a:lnTo>
                  <a:cubicBezTo>
                    <a:pt x="1865619" y="0"/>
                    <a:pt x="1880464" y="6149"/>
                    <a:pt x="1891409" y="17094"/>
                  </a:cubicBezTo>
                  <a:cubicBezTo>
                    <a:pt x="1902354" y="28039"/>
                    <a:pt x="1908503" y="42883"/>
                    <a:pt x="1908503" y="58362"/>
                  </a:cubicBezTo>
                  <a:lnTo>
                    <a:pt x="1908503" y="125331"/>
                  </a:lnTo>
                  <a:cubicBezTo>
                    <a:pt x="1908503" y="140810"/>
                    <a:pt x="1902354" y="155655"/>
                    <a:pt x="1891409" y="166600"/>
                  </a:cubicBezTo>
                  <a:cubicBezTo>
                    <a:pt x="1880464" y="177545"/>
                    <a:pt x="1865619" y="183693"/>
                    <a:pt x="1850141" y="183693"/>
                  </a:cubicBezTo>
                  <a:lnTo>
                    <a:pt x="58362" y="183693"/>
                  </a:lnTo>
                  <a:cubicBezTo>
                    <a:pt x="42883" y="183693"/>
                    <a:pt x="28039" y="177545"/>
                    <a:pt x="17094" y="166600"/>
                  </a:cubicBezTo>
                  <a:cubicBezTo>
                    <a:pt x="6149" y="155655"/>
                    <a:pt x="0" y="140810"/>
                    <a:pt x="0" y="125331"/>
                  </a:cubicBezTo>
                  <a:lnTo>
                    <a:pt x="0" y="58362"/>
                  </a:lnTo>
                  <a:cubicBezTo>
                    <a:pt x="0" y="42883"/>
                    <a:pt x="6149" y="28039"/>
                    <a:pt x="17094" y="17094"/>
                  </a:cubicBezTo>
                  <a:cubicBezTo>
                    <a:pt x="28039" y="6149"/>
                    <a:pt x="42883" y="0"/>
                    <a:pt x="58362" y="0"/>
                  </a:cubicBezTo>
                  <a:close/>
                </a:path>
              </a:pathLst>
            </a:custGeom>
            <a:solidFill>
              <a:srgbClr val="E0D8C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ea typeface="Gothic A1 Bold"/>
                </a:rPr>
                <a:t>공통 전처리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269941" y="3728579"/>
            <a:ext cx="4519932" cy="3023600"/>
            <a:chOff x="0" y="0"/>
            <a:chExt cx="1284522" cy="8592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4522" cy="859278"/>
            </a:xfrm>
            <a:custGeom>
              <a:avLst/>
              <a:gdLst/>
              <a:ahLst/>
              <a:cxnLst/>
              <a:rect r="r" b="b" t="t" l="l"/>
              <a:pathLst>
                <a:path h="859278" w="1284522">
                  <a:moveTo>
                    <a:pt x="59949" y="0"/>
                  </a:moveTo>
                  <a:lnTo>
                    <a:pt x="1224573" y="0"/>
                  </a:lnTo>
                  <a:cubicBezTo>
                    <a:pt x="1257682" y="0"/>
                    <a:pt x="1284522" y="26840"/>
                    <a:pt x="1284522" y="59949"/>
                  </a:cubicBezTo>
                  <a:lnTo>
                    <a:pt x="1284522" y="799329"/>
                  </a:lnTo>
                  <a:cubicBezTo>
                    <a:pt x="1284522" y="832438"/>
                    <a:pt x="1257682" y="859278"/>
                    <a:pt x="1224573" y="859278"/>
                  </a:cubicBezTo>
                  <a:lnTo>
                    <a:pt x="59949" y="859278"/>
                  </a:lnTo>
                  <a:cubicBezTo>
                    <a:pt x="26840" y="859278"/>
                    <a:pt x="0" y="832438"/>
                    <a:pt x="0" y="799329"/>
                  </a:cubicBezTo>
                  <a:lnTo>
                    <a:pt x="0" y="59949"/>
                  </a:lnTo>
                  <a:cubicBezTo>
                    <a:pt x="0" y="26840"/>
                    <a:pt x="26840" y="0"/>
                    <a:pt x="59949" y="0"/>
                  </a:cubicBezTo>
                  <a:close/>
                </a:path>
              </a:pathLst>
            </a:custGeom>
            <a:solidFill>
              <a:srgbClr val="FFFDF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3499">
                  <a:solidFill>
                    <a:srgbClr val="000000"/>
                  </a:solidFill>
                  <a:ea typeface="TDTD고딕M"/>
                </a:rPr>
                <a:t>문장 백터화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732955" y="2539916"/>
            <a:ext cx="5141819" cy="421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</a:pPr>
            <a:r>
              <a:rPr lang="en-US" sz="2415">
                <a:solidFill>
                  <a:srgbClr val="000000"/>
                </a:solidFill>
                <a:ea typeface="TDTD고딕M"/>
              </a:rPr>
              <a:t>뉴스 언론사 이름</a:t>
            </a:r>
          </a:p>
          <a:p>
            <a:pPr algn="ctr">
              <a:lnSpc>
                <a:spcPts val="4831"/>
              </a:lnSpc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OO 기자</a:t>
            </a:r>
          </a:p>
          <a:p>
            <a:pPr algn="ctr">
              <a:lnSpc>
                <a:spcPts val="4831"/>
              </a:lnSpc>
            </a:pPr>
            <a:r>
              <a:rPr lang="en-US" sz="2415">
                <a:solidFill>
                  <a:srgbClr val="000000"/>
                </a:solidFill>
                <a:ea typeface="TDTD고딕M"/>
              </a:rPr>
              <a:t>이메일</a:t>
            </a:r>
          </a:p>
          <a:p>
            <a:pPr algn="ctr">
              <a:lnSpc>
                <a:spcPts val="4831"/>
              </a:lnSpc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(%.,)제외 특수문자</a:t>
            </a:r>
          </a:p>
          <a:p>
            <a:pPr algn="ctr">
              <a:lnSpc>
                <a:spcPts val="4831"/>
              </a:lnSpc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(),[] 에 묶여있는 데이터</a:t>
            </a:r>
          </a:p>
          <a:p>
            <a:pPr algn="ctr">
              <a:lnSpc>
                <a:spcPts val="4831"/>
              </a:lnSpc>
            </a:pPr>
            <a:r>
              <a:rPr lang="en-US" sz="2415">
                <a:solidFill>
                  <a:srgbClr val="000000"/>
                </a:solidFill>
                <a:ea typeface="TDTD고딕M"/>
              </a:rPr>
              <a:t>언론사 홈페이지</a:t>
            </a:r>
          </a:p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ea typeface="TDTD고딕M"/>
              </a:rPr>
              <a:t>원본보기, 아이콘, AD, Advertisement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1612" y="7646561"/>
            <a:ext cx="5141819" cy="83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1"/>
              </a:lnSpc>
              <a:spcBef>
                <a:spcPct val="0"/>
              </a:spcBef>
            </a:pPr>
            <a:r>
              <a:rPr lang="en-US" sz="3615">
                <a:solidFill>
                  <a:srgbClr val="000000"/>
                </a:solidFill>
                <a:latin typeface="TDTD고딕M"/>
              </a:rPr>
              <a:t>re모듈을 사용해 제거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0483" y="4196151"/>
            <a:ext cx="14439090" cy="5824149"/>
          </a:xfrm>
          <a:custGeom>
            <a:avLst/>
            <a:gdLst/>
            <a:ahLst/>
            <a:cxnLst/>
            <a:rect r="r" b="b" t="t" l="l"/>
            <a:pathLst>
              <a:path h="5824149" w="14439090">
                <a:moveTo>
                  <a:pt x="0" y="0"/>
                </a:moveTo>
                <a:lnTo>
                  <a:pt x="14439090" y="0"/>
                </a:lnTo>
                <a:lnTo>
                  <a:pt x="14439090" y="5824149"/>
                </a:lnTo>
                <a:lnTo>
                  <a:pt x="0" y="5824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11" t="-260111" r="-108604" b="-186584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1199573" y="680150"/>
            <a:ext cx="633006" cy="239787"/>
            <a:chOff x="0" y="0"/>
            <a:chExt cx="1508686" cy="571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255270"/>
              <a:ext cx="1508686" cy="69850"/>
            </a:xfrm>
            <a:custGeom>
              <a:avLst/>
              <a:gdLst/>
              <a:ahLst/>
              <a:cxnLst/>
              <a:rect r="r" b="b" t="t" l="l"/>
              <a:pathLst>
                <a:path h="69850" w="1508686">
                  <a:moveTo>
                    <a:pt x="121785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08686" y="69850"/>
                  </a:lnTo>
                  <a:lnTo>
                    <a:pt x="1508686" y="0"/>
                  </a:lnTo>
                  <a:close/>
                </a:path>
              </a:pathLst>
            </a:custGeom>
            <a:solidFill>
              <a:srgbClr val="1B1E1C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807419" y="369240"/>
            <a:ext cx="7336581" cy="644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13"/>
              </a:lnSpc>
              <a:spcBef>
                <a:spcPct val="0"/>
              </a:spcBef>
            </a:pPr>
            <a:r>
              <a:rPr lang="en-US" sz="3509">
                <a:solidFill>
                  <a:srgbClr val="163459"/>
                </a:solidFill>
                <a:ea typeface="Maharlika"/>
              </a:rPr>
              <a:t>데이터 전처리(본문 데이터 전처리)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7014" y="412530"/>
            <a:ext cx="383469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63459"/>
                </a:solidFill>
                <a:latin typeface="Maharlika"/>
              </a:rPr>
              <a:t>5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20483" y="1510343"/>
            <a:ext cx="10182596" cy="2440145"/>
          </a:xfrm>
          <a:custGeom>
            <a:avLst/>
            <a:gdLst/>
            <a:ahLst/>
            <a:cxnLst/>
            <a:rect r="r" b="b" t="t" l="l"/>
            <a:pathLst>
              <a:path h="2440145" w="10182596">
                <a:moveTo>
                  <a:pt x="0" y="0"/>
                </a:moveTo>
                <a:lnTo>
                  <a:pt x="10182596" y="0"/>
                </a:lnTo>
                <a:lnTo>
                  <a:pt x="10182596" y="2440145"/>
                </a:lnTo>
                <a:lnTo>
                  <a:pt x="0" y="2440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8869" r="-346" b="-17987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585538" y="93785"/>
            <a:ext cx="363617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27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466" y="1509889"/>
            <a:ext cx="10114356" cy="1560707"/>
          </a:xfrm>
          <a:custGeom>
            <a:avLst/>
            <a:gdLst/>
            <a:ahLst/>
            <a:cxnLst/>
            <a:rect r="r" b="b" t="t" l="l"/>
            <a:pathLst>
              <a:path h="1560707" w="10114356">
                <a:moveTo>
                  <a:pt x="0" y="0"/>
                </a:moveTo>
                <a:lnTo>
                  <a:pt x="10114356" y="0"/>
                </a:lnTo>
                <a:lnTo>
                  <a:pt x="10114356" y="1560707"/>
                </a:lnTo>
                <a:lnTo>
                  <a:pt x="0" y="1560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3" t="-101412" r="0" b="-277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7014" y="483540"/>
            <a:ext cx="13926213" cy="633006"/>
            <a:chOff x="0" y="0"/>
            <a:chExt cx="18568284" cy="844008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293874" y="-114300"/>
              <a:ext cx="8514656" cy="820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913"/>
                </a:lnSpc>
                <a:spcBef>
                  <a:spcPct val="0"/>
                </a:spcBef>
              </a:pPr>
              <a:r>
                <a:rPr lang="en-US" sz="3509">
                  <a:solidFill>
                    <a:srgbClr val="163459"/>
                  </a:solidFill>
                  <a:ea typeface="Maharlika"/>
                </a:rPr>
                <a:t>데이터 전처리(임베딩)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341547" y="-118279"/>
              <a:ext cx="11226737" cy="733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20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DTD고딕M"/>
                </a:rPr>
                <a:t>※ 임베딩: 단어나 문장을 수치화해 숫자로 표현하는 과정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26549" y="3463939"/>
            <a:ext cx="5068233" cy="50682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E9FB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113973">
            <a:off x="15526483" y="3190944"/>
            <a:ext cx="2108130" cy="2254684"/>
          </a:xfrm>
          <a:custGeom>
            <a:avLst/>
            <a:gdLst/>
            <a:ahLst/>
            <a:cxnLst/>
            <a:rect r="r" b="b" t="t" l="l"/>
            <a:pathLst>
              <a:path h="2254684" w="2108130">
                <a:moveTo>
                  <a:pt x="0" y="0"/>
                </a:moveTo>
                <a:lnTo>
                  <a:pt x="2108129" y="0"/>
                </a:lnTo>
                <a:lnTo>
                  <a:pt x="2108129" y="2254684"/>
                </a:lnTo>
                <a:lnTo>
                  <a:pt x="0" y="225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8187" y="3244864"/>
            <a:ext cx="1733391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othic A1 Bold"/>
              </a:rPr>
              <a:t>BERT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48" y="4330379"/>
            <a:ext cx="5639753" cy="83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DTD고딕M"/>
              </a:rPr>
              <a:t>(Bidirectional Encoder Representations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DTD고딕M"/>
              </a:rPr>
              <a:t>from Transformers)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3248" y="5345742"/>
            <a:ext cx="8420053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520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BERT는 구글이 공개한 트랜스포머 인코딩 방식의 모델</a:t>
            </a:r>
          </a:p>
          <a:p>
            <a:pPr algn="just">
              <a:lnSpc>
                <a:spcPts val="52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       </a:t>
            </a:r>
            <a:r>
              <a:rPr lang="en-US" sz="2600">
                <a:solidFill>
                  <a:srgbClr val="000000"/>
                </a:solidFill>
                <a:ea typeface="TDTD고딕M"/>
              </a:rPr>
              <a:t>문맥을 양방향으로 이해하고 학습이 가능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3248" y="6834182"/>
            <a:ext cx="10827822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Neural Network 구조의 유연성과 풍부한 표현력으로</a:t>
            </a:r>
          </a:p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      문맥을 다양하게 학습할 수 있고  정확도가 높아지고 있음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3248" y="8322622"/>
            <a:ext cx="9935826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520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ea typeface="TDTD고딕M"/>
              </a:rPr>
              <a:t>사전 학습을 실시함으로써 기존 임베딩 기술보다 성능이 좋음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40784" y="5202597"/>
            <a:ext cx="3439763" cy="130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2"/>
              </a:lnSpc>
            </a:pPr>
            <a:r>
              <a:rPr lang="en-US" sz="6694">
                <a:solidFill>
                  <a:srgbClr val="000000"/>
                </a:solidFill>
                <a:latin typeface="Gothic A1 Bold"/>
              </a:rPr>
              <a:t>KcBERT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87234" y="93785"/>
            <a:ext cx="360224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28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466" y="1509889"/>
            <a:ext cx="10114356" cy="1560707"/>
          </a:xfrm>
          <a:custGeom>
            <a:avLst/>
            <a:gdLst/>
            <a:ahLst/>
            <a:cxnLst/>
            <a:rect r="r" b="b" t="t" l="l"/>
            <a:pathLst>
              <a:path h="1560707" w="10114356">
                <a:moveTo>
                  <a:pt x="0" y="0"/>
                </a:moveTo>
                <a:lnTo>
                  <a:pt x="10114356" y="0"/>
                </a:lnTo>
                <a:lnTo>
                  <a:pt x="10114356" y="1560707"/>
                </a:lnTo>
                <a:lnTo>
                  <a:pt x="0" y="1560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3" t="-101412" r="0" b="-277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7014" y="483540"/>
            <a:ext cx="13926213" cy="633006"/>
            <a:chOff x="0" y="0"/>
            <a:chExt cx="18568284" cy="844008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293874" y="-114300"/>
              <a:ext cx="8514656" cy="820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913"/>
                </a:lnSpc>
                <a:spcBef>
                  <a:spcPct val="0"/>
                </a:spcBef>
              </a:pPr>
              <a:r>
                <a:rPr lang="en-US" sz="3509">
                  <a:solidFill>
                    <a:srgbClr val="163459"/>
                  </a:solidFill>
                  <a:ea typeface="Maharlika"/>
                </a:rPr>
                <a:t>데이터 전처리(임베딩)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341547" y="-118279"/>
              <a:ext cx="11226737" cy="733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20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DTD고딕M"/>
                </a:rPr>
                <a:t>※ 임베딩: 단어나 문장을 수치화해 숫자로 표현하는 과정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78187" y="3244864"/>
            <a:ext cx="1733391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othic A1 Bold"/>
              </a:rPr>
              <a:t>BERT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48" y="4330379"/>
            <a:ext cx="5639753" cy="83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DTD고딕M"/>
              </a:rPr>
              <a:t>(Bidirectional Encoder Representations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DTD고딕M"/>
              </a:rPr>
              <a:t>from Transformers)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3248" y="5345742"/>
            <a:ext cx="8420053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520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BERT는 구글이 공개한 트랜스포머 인코딩 방식의 모델</a:t>
            </a:r>
          </a:p>
          <a:p>
            <a:pPr algn="just">
              <a:lnSpc>
                <a:spcPts val="52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       </a:t>
            </a:r>
            <a:r>
              <a:rPr lang="en-US" sz="2600">
                <a:solidFill>
                  <a:srgbClr val="000000"/>
                </a:solidFill>
                <a:ea typeface="TDTD고딕M"/>
              </a:rPr>
              <a:t>문맥을 양방향으로 이해하고 학습이 가능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3248" y="6834182"/>
            <a:ext cx="10827822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Neural Network 구조의 유연성과 풍부한 표현력으로</a:t>
            </a:r>
          </a:p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      문맥을 다양하게 학습할 수 있고  정확도가 높아지고 있음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3248" y="8322622"/>
            <a:ext cx="9935826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520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ea typeface="TDTD고딕M"/>
              </a:rPr>
              <a:t>사전 학습을 실시함으로써 기존 임베딩 기술보다 성능이 좋음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43248" y="2484346"/>
            <a:ext cx="11283956" cy="6244358"/>
            <a:chOff x="0" y="0"/>
            <a:chExt cx="1809625" cy="10014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09625" cy="1001417"/>
            </a:xfrm>
            <a:custGeom>
              <a:avLst/>
              <a:gdLst/>
              <a:ahLst/>
              <a:cxnLst/>
              <a:rect r="r" b="b" t="t" l="l"/>
              <a:pathLst>
                <a:path h="1001417" w="1809625">
                  <a:moveTo>
                    <a:pt x="0" y="0"/>
                  </a:moveTo>
                  <a:lnTo>
                    <a:pt x="1809625" y="0"/>
                  </a:lnTo>
                  <a:lnTo>
                    <a:pt x="1809625" y="1001417"/>
                  </a:lnTo>
                  <a:lnTo>
                    <a:pt x="0" y="1001417"/>
                  </a:lnTo>
                  <a:close/>
                </a:path>
              </a:pathLst>
            </a:custGeom>
            <a:solidFill>
              <a:srgbClr val="ACCAE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0"/>
              <a:ext cx="812800" cy="1003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32615" y="2642725"/>
            <a:ext cx="3009775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othic A1 Bold"/>
              </a:rPr>
              <a:t>KcBERT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9692" y="3741463"/>
            <a:ext cx="3916261" cy="41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DTD고딕M"/>
              </a:rPr>
              <a:t>(Korean comments BERT)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0780" y="5047928"/>
            <a:ext cx="6669341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ea typeface="TDTD고딕M"/>
              </a:rPr>
              <a:t>한국어의 경우 공백으로 문장을 구분 어려움 </a:t>
            </a:r>
          </a:p>
          <a:p>
            <a:pPr algn="just">
              <a:lnSpc>
                <a:spcPts val="52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      -&gt; 형태소 단위의 문장 구분이 필요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2615" y="6443657"/>
            <a:ext cx="8677403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520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ea typeface="TDTD고딕M"/>
              </a:rPr>
              <a:t>학습 데이터로 정제된 데이터(뉴스, 백과사전) 뿐만 아니라 비정제 데이터(댓글, 커뮤니티)도 학습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0780" y="4092049"/>
            <a:ext cx="6407534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520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ea typeface="TDTD고딕M"/>
              </a:rPr>
              <a:t>대규모 언어 모델에는 한국어 모델이 없음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326549" y="3463939"/>
            <a:ext cx="5068233" cy="506823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E9FB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1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1113973">
            <a:off x="15526483" y="3190944"/>
            <a:ext cx="2108130" cy="2254684"/>
          </a:xfrm>
          <a:custGeom>
            <a:avLst/>
            <a:gdLst/>
            <a:ahLst/>
            <a:cxnLst/>
            <a:rect r="r" b="b" t="t" l="l"/>
            <a:pathLst>
              <a:path h="2254684" w="2108130">
                <a:moveTo>
                  <a:pt x="0" y="0"/>
                </a:moveTo>
                <a:lnTo>
                  <a:pt x="2108129" y="0"/>
                </a:lnTo>
                <a:lnTo>
                  <a:pt x="2108129" y="2254684"/>
                </a:lnTo>
                <a:lnTo>
                  <a:pt x="0" y="225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140784" y="5202597"/>
            <a:ext cx="3439763" cy="130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2"/>
              </a:lnSpc>
            </a:pPr>
            <a:r>
              <a:rPr lang="en-US" sz="6694">
                <a:solidFill>
                  <a:srgbClr val="000000"/>
                </a:solidFill>
                <a:latin typeface="Gothic A1 Bold"/>
              </a:rPr>
              <a:t>KcBERT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585538" y="93785"/>
            <a:ext cx="363617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29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377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67266" y="4210855"/>
            <a:ext cx="16953467" cy="3475672"/>
            <a:chOff x="0" y="0"/>
            <a:chExt cx="22604623" cy="463423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28600"/>
              <a:ext cx="22604623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900"/>
                </a:lnSpc>
              </a:pPr>
              <a:r>
                <a:rPr lang="en-US" sz="12900">
                  <a:solidFill>
                    <a:srgbClr val="000000"/>
                  </a:solidFill>
                  <a:latin typeface="TDTD고딕M"/>
                </a:rPr>
                <a:t>1.</a:t>
              </a:r>
              <a:r>
                <a:rPr lang="en-US" sz="12900">
                  <a:solidFill>
                    <a:srgbClr val="000000"/>
                  </a:solidFill>
                  <a:ea typeface="TDTD고딕M"/>
                </a:rPr>
                <a:t>팀 소개 및 진행 과정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0908611" y="3846830"/>
              <a:ext cx="787400" cy="787400"/>
            </a:xfrm>
            <a:custGeom>
              <a:avLst/>
              <a:gdLst/>
              <a:ahLst/>
              <a:cxnLst/>
              <a:rect r="r" b="b" t="t" l="l"/>
              <a:pathLst>
                <a:path h="787400" w="787400">
                  <a:moveTo>
                    <a:pt x="0" y="0"/>
                  </a:moveTo>
                  <a:lnTo>
                    <a:pt x="787400" y="0"/>
                  </a:lnTo>
                  <a:lnTo>
                    <a:pt x="787400" y="787400"/>
                  </a:lnTo>
                  <a:lnTo>
                    <a:pt x="0" y="78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582769" y="93785"/>
            <a:ext cx="3691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03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76" y="6849572"/>
            <a:ext cx="9039717" cy="2162529"/>
          </a:xfrm>
          <a:custGeom>
            <a:avLst/>
            <a:gdLst/>
            <a:ahLst/>
            <a:cxnLst/>
            <a:rect r="r" b="b" t="t" l="l"/>
            <a:pathLst>
              <a:path h="2162529" w="9039717">
                <a:moveTo>
                  <a:pt x="0" y="0"/>
                </a:moveTo>
                <a:lnTo>
                  <a:pt x="9039716" y="0"/>
                </a:lnTo>
                <a:lnTo>
                  <a:pt x="9039716" y="2162529"/>
                </a:lnTo>
                <a:lnTo>
                  <a:pt x="0" y="2162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30" r="-982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8769" y="6875391"/>
            <a:ext cx="8793841" cy="2136710"/>
          </a:xfrm>
          <a:custGeom>
            <a:avLst/>
            <a:gdLst/>
            <a:ahLst/>
            <a:cxnLst/>
            <a:rect r="r" b="b" t="t" l="l"/>
            <a:pathLst>
              <a:path h="2136710" w="8793841">
                <a:moveTo>
                  <a:pt x="0" y="0"/>
                </a:moveTo>
                <a:lnTo>
                  <a:pt x="8793841" y="0"/>
                </a:lnTo>
                <a:lnTo>
                  <a:pt x="8793841" y="2136710"/>
                </a:lnTo>
                <a:lnTo>
                  <a:pt x="0" y="2136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6" r="-1027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7014" y="483540"/>
            <a:ext cx="13926213" cy="633006"/>
            <a:chOff x="0" y="0"/>
            <a:chExt cx="18568284" cy="844008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293874" y="-114300"/>
              <a:ext cx="8514656" cy="820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913"/>
                </a:lnSpc>
                <a:spcBef>
                  <a:spcPct val="0"/>
                </a:spcBef>
              </a:pPr>
              <a:r>
                <a:rPr lang="en-US" sz="3509">
                  <a:solidFill>
                    <a:srgbClr val="163459"/>
                  </a:solidFill>
                  <a:ea typeface="Maharlika"/>
                </a:rPr>
                <a:t>데이터 전처리(임베딩)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5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341547" y="-118279"/>
              <a:ext cx="11226737" cy="733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20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DTD고딕M"/>
                </a:rPr>
                <a:t>※ 임베딩: 단어나 문장을 수치화해 숫자로 표현하는 과정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5051" y="2157345"/>
            <a:ext cx="9039717" cy="3271238"/>
          </a:xfrm>
          <a:custGeom>
            <a:avLst/>
            <a:gdLst/>
            <a:ahLst/>
            <a:cxnLst/>
            <a:rect r="r" b="b" t="t" l="l"/>
            <a:pathLst>
              <a:path h="3271238" w="9039717">
                <a:moveTo>
                  <a:pt x="0" y="0"/>
                </a:moveTo>
                <a:lnTo>
                  <a:pt x="9039716" y="0"/>
                </a:lnTo>
                <a:lnTo>
                  <a:pt x="9039716" y="3271239"/>
                </a:lnTo>
                <a:lnTo>
                  <a:pt x="0" y="3271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89244" y="2157345"/>
            <a:ext cx="8893706" cy="3231337"/>
          </a:xfrm>
          <a:custGeom>
            <a:avLst/>
            <a:gdLst/>
            <a:ahLst/>
            <a:cxnLst/>
            <a:rect r="r" b="b" t="t" l="l"/>
            <a:pathLst>
              <a:path h="3231337" w="8893706">
                <a:moveTo>
                  <a:pt x="0" y="0"/>
                </a:moveTo>
                <a:lnTo>
                  <a:pt x="8893705" y="0"/>
                </a:lnTo>
                <a:lnTo>
                  <a:pt x="8893705" y="3231338"/>
                </a:lnTo>
                <a:lnTo>
                  <a:pt x="0" y="3231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598148">
            <a:off x="3862657" y="5881527"/>
            <a:ext cx="1191622" cy="543678"/>
          </a:xfrm>
          <a:custGeom>
            <a:avLst/>
            <a:gdLst/>
            <a:ahLst/>
            <a:cxnLst/>
            <a:rect r="r" b="b" t="t" l="l"/>
            <a:pathLst>
              <a:path h="543678" w="1191622">
                <a:moveTo>
                  <a:pt x="0" y="0"/>
                </a:moveTo>
                <a:lnTo>
                  <a:pt x="1191622" y="0"/>
                </a:lnTo>
                <a:lnTo>
                  <a:pt x="1191622" y="543677"/>
                </a:lnTo>
                <a:lnTo>
                  <a:pt x="0" y="543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7254" y="1532275"/>
            <a:ext cx="2323646" cy="53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TDTD고딕M"/>
              </a:rPr>
              <a:t>&lt;유가 + 대한항공&gt;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83352" y="1532275"/>
            <a:ext cx="2140881" cy="53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TDTD고딕M"/>
              </a:rPr>
              <a:t>&lt;유가 + LG화학&gt;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598148">
            <a:off x="13272436" y="5881527"/>
            <a:ext cx="1191622" cy="543678"/>
          </a:xfrm>
          <a:custGeom>
            <a:avLst/>
            <a:gdLst/>
            <a:ahLst/>
            <a:cxnLst/>
            <a:rect r="r" b="b" t="t" l="l"/>
            <a:pathLst>
              <a:path h="543678" w="1191622">
                <a:moveTo>
                  <a:pt x="0" y="0"/>
                </a:moveTo>
                <a:lnTo>
                  <a:pt x="1191622" y="0"/>
                </a:lnTo>
                <a:lnTo>
                  <a:pt x="1191622" y="543677"/>
                </a:lnTo>
                <a:lnTo>
                  <a:pt x="0" y="543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82769" y="93785"/>
            <a:ext cx="3691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30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573" y="680150"/>
            <a:ext cx="633006" cy="239787"/>
            <a:chOff x="0" y="0"/>
            <a:chExt cx="1508686" cy="57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5270"/>
              <a:ext cx="1508686" cy="69850"/>
            </a:xfrm>
            <a:custGeom>
              <a:avLst/>
              <a:gdLst/>
              <a:ahLst/>
              <a:cxnLst/>
              <a:rect r="r" b="b" t="t" l="l"/>
              <a:pathLst>
                <a:path h="69850" w="1508686">
                  <a:moveTo>
                    <a:pt x="121785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08686" y="69850"/>
                  </a:lnTo>
                  <a:lnTo>
                    <a:pt x="1508686" y="0"/>
                  </a:lnTo>
                  <a:close/>
                </a:path>
              </a:pathLst>
            </a:custGeom>
            <a:solidFill>
              <a:srgbClr val="1B1E1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56658" y="2762778"/>
            <a:ext cx="9307371" cy="6081833"/>
          </a:xfrm>
          <a:custGeom>
            <a:avLst/>
            <a:gdLst/>
            <a:ahLst/>
            <a:cxnLst/>
            <a:rect r="r" b="b" t="t" l="l"/>
            <a:pathLst>
              <a:path h="6081833" w="9307371">
                <a:moveTo>
                  <a:pt x="0" y="0"/>
                </a:moveTo>
                <a:lnTo>
                  <a:pt x="9307371" y="0"/>
                </a:lnTo>
                <a:lnTo>
                  <a:pt x="9307371" y="6081833"/>
                </a:lnTo>
                <a:lnTo>
                  <a:pt x="0" y="6081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6" t="0" r="-1266" b="-11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59140" y="2762778"/>
            <a:ext cx="6800160" cy="6081833"/>
          </a:xfrm>
          <a:custGeom>
            <a:avLst/>
            <a:gdLst/>
            <a:ahLst/>
            <a:cxnLst/>
            <a:rect r="r" b="b" t="t" l="l"/>
            <a:pathLst>
              <a:path h="6081833" w="6800160">
                <a:moveTo>
                  <a:pt x="0" y="0"/>
                </a:moveTo>
                <a:lnTo>
                  <a:pt x="6800160" y="0"/>
                </a:lnTo>
                <a:lnTo>
                  <a:pt x="6800160" y="6081833"/>
                </a:lnTo>
                <a:lnTo>
                  <a:pt x="0" y="608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10115" y="411431"/>
            <a:ext cx="10561796" cy="6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13"/>
              </a:lnSpc>
              <a:spcBef>
                <a:spcPct val="0"/>
              </a:spcBef>
            </a:pPr>
            <a:r>
              <a:rPr lang="en-US" sz="3509">
                <a:solidFill>
                  <a:srgbClr val="163459"/>
                </a:solidFill>
                <a:ea typeface="Maharlika"/>
              </a:rPr>
              <a:t>데이터 전처리 (발행 시간에 따른 주식 등락 예측일 구분)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7014" y="412530"/>
            <a:ext cx="383469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63459"/>
                </a:solidFill>
                <a:latin typeface="Maharlika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90049"/>
            <a:ext cx="9643797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othic A1 Bold"/>
              </a:rPr>
              <a:t>step 1 뉴스 발행 시간 크롤링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9818" y="8963025"/>
            <a:ext cx="73294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DTD고딕M"/>
              </a:rPr>
              <a:t>* 크롤링으로 안되는 시간들은 수동으로 수집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08040" y="93785"/>
            <a:ext cx="318611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31</a:t>
            </a:r>
          </a:p>
        </p:txBody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573" y="680150"/>
            <a:ext cx="633006" cy="239787"/>
            <a:chOff x="0" y="0"/>
            <a:chExt cx="1508686" cy="57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5270"/>
              <a:ext cx="1508686" cy="69850"/>
            </a:xfrm>
            <a:custGeom>
              <a:avLst/>
              <a:gdLst/>
              <a:ahLst/>
              <a:cxnLst/>
              <a:rect r="r" b="b" t="t" l="l"/>
              <a:pathLst>
                <a:path h="69850" w="1508686">
                  <a:moveTo>
                    <a:pt x="121785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08686" y="69850"/>
                  </a:lnTo>
                  <a:lnTo>
                    <a:pt x="1508686" y="0"/>
                  </a:lnTo>
                  <a:close/>
                </a:path>
              </a:pathLst>
            </a:custGeom>
            <a:solidFill>
              <a:srgbClr val="1B1E1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79314" y="7130411"/>
            <a:ext cx="13929371" cy="951434"/>
          </a:xfrm>
          <a:custGeom>
            <a:avLst/>
            <a:gdLst/>
            <a:ahLst/>
            <a:cxnLst/>
            <a:rect r="r" b="b" t="t" l="l"/>
            <a:pathLst>
              <a:path h="951434" w="13929371">
                <a:moveTo>
                  <a:pt x="0" y="0"/>
                </a:moveTo>
                <a:lnTo>
                  <a:pt x="13929372" y="0"/>
                </a:lnTo>
                <a:lnTo>
                  <a:pt x="13929372" y="951434"/>
                </a:lnTo>
                <a:lnTo>
                  <a:pt x="0" y="951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5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79314" y="5485980"/>
            <a:ext cx="13929371" cy="458261"/>
          </a:xfrm>
          <a:custGeom>
            <a:avLst/>
            <a:gdLst/>
            <a:ahLst/>
            <a:cxnLst/>
            <a:rect r="r" b="b" t="t" l="l"/>
            <a:pathLst>
              <a:path h="458261" w="13929371">
                <a:moveTo>
                  <a:pt x="0" y="0"/>
                </a:moveTo>
                <a:lnTo>
                  <a:pt x="13929372" y="0"/>
                </a:lnTo>
                <a:lnTo>
                  <a:pt x="13929372" y="458261"/>
                </a:lnTo>
                <a:lnTo>
                  <a:pt x="0" y="458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01" t="-2362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79314" y="6770494"/>
            <a:ext cx="13929371" cy="359917"/>
          </a:xfrm>
          <a:custGeom>
            <a:avLst/>
            <a:gdLst/>
            <a:ahLst/>
            <a:cxnLst/>
            <a:rect r="r" b="b" t="t" l="l"/>
            <a:pathLst>
              <a:path h="359917" w="13929371">
                <a:moveTo>
                  <a:pt x="0" y="0"/>
                </a:moveTo>
                <a:lnTo>
                  <a:pt x="13929372" y="0"/>
                </a:lnTo>
                <a:lnTo>
                  <a:pt x="13929372" y="359917"/>
                </a:lnTo>
                <a:lnTo>
                  <a:pt x="0" y="359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54" t="-32467" r="0" b="-1971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79314" y="5944241"/>
            <a:ext cx="13929371" cy="826253"/>
          </a:xfrm>
          <a:custGeom>
            <a:avLst/>
            <a:gdLst/>
            <a:ahLst/>
            <a:cxnLst/>
            <a:rect r="r" b="b" t="t" l="l"/>
            <a:pathLst>
              <a:path h="826253" w="13929371">
                <a:moveTo>
                  <a:pt x="0" y="0"/>
                </a:moveTo>
                <a:lnTo>
                  <a:pt x="13929372" y="0"/>
                </a:lnTo>
                <a:lnTo>
                  <a:pt x="13929372" y="826253"/>
                </a:lnTo>
                <a:lnTo>
                  <a:pt x="0" y="826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97" t="0" r="0" b="-858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79314" y="2790566"/>
            <a:ext cx="13929371" cy="1830137"/>
            <a:chOff x="0" y="0"/>
            <a:chExt cx="3396778" cy="4462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96778" cy="446292"/>
            </a:xfrm>
            <a:custGeom>
              <a:avLst/>
              <a:gdLst/>
              <a:ahLst/>
              <a:cxnLst/>
              <a:rect r="r" b="b" t="t" l="l"/>
              <a:pathLst>
                <a:path h="446292" w="3396778">
                  <a:moveTo>
                    <a:pt x="0" y="0"/>
                  </a:moveTo>
                  <a:lnTo>
                    <a:pt x="3396778" y="0"/>
                  </a:lnTo>
                  <a:lnTo>
                    <a:pt x="3396778" y="446292"/>
                  </a:lnTo>
                  <a:lnTo>
                    <a:pt x="0" y="446292"/>
                  </a:lnTo>
                  <a:close/>
                </a:path>
              </a:pathLst>
            </a:custGeom>
            <a:solidFill>
              <a:srgbClr val="EDEBE6">
                <a:alpha val="6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05432" y="2941741"/>
            <a:ext cx="763115" cy="853770"/>
            <a:chOff x="0" y="0"/>
            <a:chExt cx="1017487" cy="1138360"/>
          </a:xfrm>
        </p:grpSpPr>
        <p:sp>
          <p:nvSpPr>
            <p:cNvPr name="AutoShape 12" id="12"/>
            <p:cNvSpPr/>
            <p:nvPr/>
          </p:nvSpPr>
          <p:spPr>
            <a:xfrm flipV="true">
              <a:off x="49536" y="90162"/>
              <a:ext cx="918416" cy="504586"/>
            </a:xfrm>
            <a:prstGeom prst="line">
              <a:avLst/>
            </a:prstGeom>
            <a:ln cap="rnd" w="205747">
              <a:solidFill>
                <a:srgbClr val="A6A7A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61569" y="504453"/>
              <a:ext cx="894349" cy="546108"/>
            </a:xfrm>
            <a:prstGeom prst="line">
              <a:avLst/>
            </a:prstGeom>
            <a:ln cap="rnd" w="205747">
              <a:solidFill>
                <a:srgbClr val="A6A7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120674" y="2969878"/>
            <a:ext cx="763115" cy="853770"/>
            <a:chOff x="0" y="0"/>
            <a:chExt cx="1017487" cy="1138360"/>
          </a:xfrm>
        </p:grpSpPr>
        <p:sp>
          <p:nvSpPr>
            <p:cNvPr name="AutoShape 15" id="15"/>
            <p:cNvSpPr/>
            <p:nvPr/>
          </p:nvSpPr>
          <p:spPr>
            <a:xfrm flipV="true">
              <a:off x="49536" y="90162"/>
              <a:ext cx="918416" cy="504586"/>
            </a:xfrm>
            <a:prstGeom prst="line">
              <a:avLst/>
            </a:prstGeom>
            <a:ln cap="rnd" w="205747">
              <a:solidFill>
                <a:srgbClr val="A6A7A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61569" y="504453"/>
              <a:ext cx="894349" cy="546108"/>
            </a:xfrm>
            <a:prstGeom prst="line">
              <a:avLst/>
            </a:prstGeom>
            <a:ln cap="rnd" w="205747">
              <a:solidFill>
                <a:srgbClr val="A6A7A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3341767" y="6662362"/>
            <a:ext cx="2898322" cy="1887532"/>
          </a:xfrm>
          <a:custGeom>
            <a:avLst/>
            <a:gdLst/>
            <a:ahLst/>
            <a:cxnLst/>
            <a:rect r="r" b="b" t="t" l="l"/>
            <a:pathLst>
              <a:path h="1887532" w="2898322">
                <a:moveTo>
                  <a:pt x="0" y="0"/>
                </a:moveTo>
                <a:lnTo>
                  <a:pt x="2898322" y="0"/>
                </a:lnTo>
                <a:lnTo>
                  <a:pt x="2898322" y="1887532"/>
                </a:lnTo>
                <a:lnTo>
                  <a:pt x="0" y="1887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84786" y="2927764"/>
            <a:ext cx="2420646" cy="65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16"/>
              </a:lnSpc>
              <a:spcBef>
                <a:spcPct val="0"/>
              </a:spcBef>
            </a:pPr>
            <a:r>
              <a:rPr lang="en-US" sz="2808">
                <a:solidFill>
                  <a:srgbClr val="000000"/>
                </a:solidFill>
                <a:ea typeface="TDTD고딕M"/>
              </a:rPr>
              <a:t>뉴스 발행 시간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7014" y="412530"/>
            <a:ext cx="383469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63459"/>
                </a:solidFill>
                <a:latin typeface="Maharlika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97894" y="478962"/>
            <a:ext cx="10561796" cy="6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13"/>
              </a:lnSpc>
              <a:spcBef>
                <a:spcPct val="0"/>
              </a:spcBef>
            </a:pPr>
            <a:r>
              <a:rPr lang="en-US" sz="3509">
                <a:solidFill>
                  <a:srgbClr val="163459"/>
                </a:solidFill>
                <a:ea typeface="Maharlika"/>
              </a:rPr>
              <a:t>데이터 전처리 (발행 시간에 따른 주식 등락 예측일 구분)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23878" y="2936431"/>
            <a:ext cx="4669131" cy="68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32"/>
              </a:lnSpc>
              <a:spcBef>
                <a:spcPct val="0"/>
              </a:spcBef>
            </a:pPr>
            <a:r>
              <a:rPr lang="en-US" sz="2916">
                <a:solidFill>
                  <a:srgbClr val="000000"/>
                </a:solidFill>
                <a:ea typeface="TDTD고딕M"/>
              </a:rPr>
              <a:t>장 마감 시간 (오후 3시 30분)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11455" y="2927764"/>
            <a:ext cx="2420646" cy="65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16"/>
              </a:lnSpc>
              <a:spcBef>
                <a:spcPct val="0"/>
              </a:spcBef>
            </a:pPr>
            <a:r>
              <a:rPr lang="en-US" sz="2808">
                <a:solidFill>
                  <a:srgbClr val="000000"/>
                </a:solidFill>
                <a:ea typeface="TDTD고딕M"/>
              </a:rPr>
              <a:t>뉴스 발행 시간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79314" y="1967030"/>
            <a:ext cx="4396122" cy="69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8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ea typeface="Arial Nova Bold"/>
              </a:rPr>
              <a:t>발행일 YYYY - MM - DD일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16739" y="3702134"/>
            <a:ext cx="2156740" cy="69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8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ea typeface="Arial Nova Bold"/>
              </a:rPr>
              <a:t>예측일  </a:t>
            </a:r>
            <a:r>
              <a:rPr lang="en-US" sz="3024">
                <a:solidFill>
                  <a:srgbClr val="000000"/>
                </a:solidFill>
                <a:latin typeface="Arial Nova Bold"/>
              </a:rPr>
              <a:t>DD일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02232" y="3702134"/>
            <a:ext cx="3046595" cy="69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8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ea typeface="Arial Nova Bold"/>
              </a:rPr>
              <a:t>예측일  (</a:t>
            </a:r>
            <a:r>
              <a:rPr lang="en-US" sz="3024">
                <a:solidFill>
                  <a:srgbClr val="000000"/>
                </a:solidFill>
                <a:latin typeface="Arial Nova Bold"/>
              </a:rPr>
              <a:t>DD + 1)일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79314" y="4679352"/>
            <a:ext cx="5114849" cy="55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2444">
                <a:solidFill>
                  <a:srgbClr val="000000"/>
                </a:solidFill>
                <a:ea typeface="Arial Nova Bold"/>
              </a:rPr>
              <a:t>주말 • 공휴일 뉴스  ▶  직후 공시일 예측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586609" y="93785"/>
            <a:ext cx="361474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32</a:t>
            </a:r>
          </a:p>
        </p:txBody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219" y="1866395"/>
            <a:ext cx="3761246" cy="756549"/>
            <a:chOff x="0" y="0"/>
            <a:chExt cx="913247" cy="183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247" cy="183693"/>
            </a:xfrm>
            <a:custGeom>
              <a:avLst/>
              <a:gdLst/>
              <a:ahLst/>
              <a:cxnLst/>
              <a:rect r="r" b="b" t="t" l="l"/>
              <a:pathLst>
                <a:path h="183693" w="913247">
                  <a:moveTo>
                    <a:pt x="91847" y="0"/>
                  </a:moveTo>
                  <a:lnTo>
                    <a:pt x="821400" y="0"/>
                  </a:lnTo>
                  <a:cubicBezTo>
                    <a:pt x="872126" y="0"/>
                    <a:pt x="913247" y="41121"/>
                    <a:pt x="913247" y="91847"/>
                  </a:cubicBezTo>
                  <a:lnTo>
                    <a:pt x="913247" y="91847"/>
                  </a:lnTo>
                  <a:cubicBezTo>
                    <a:pt x="913247" y="142572"/>
                    <a:pt x="872126" y="183693"/>
                    <a:pt x="821400" y="183693"/>
                  </a:cubicBezTo>
                  <a:lnTo>
                    <a:pt x="91847" y="183693"/>
                  </a:lnTo>
                  <a:cubicBezTo>
                    <a:pt x="41121" y="183693"/>
                    <a:pt x="0" y="142572"/>
                    <a:pt x="0" y="91847"/>
                  </a:cubicBezTo>
                  <a:lnTo>
                    <a:pt x="0" y="91847"/>
                  </a:lnTo>
                  <a:cubicBezTo>
                    <a:pt x="0" y="41121"/>
                    <a:pt x="41121" y="0"/>
                    <a:pt x="91847" y="0"/>
                  </a:cubicBezTo>
                  <a:close/>
                </a:path>
              </a:pathLst>
            </a:custGeom>
            <a:solidFill>
              <a:srgbClr val="E0D8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Gothic A1 Bold"/>
                </a:rPr>
                <a:t>Dataset I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9163050" y="827284"/>
            <a:ext cx="0" cy="863243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00730" y="3016493"/>
            <a:ext cx="2619337" cy="2619337"/>
            <a:chOff x="0" y="0"/>
            <a:chExt cx="3517532" cy="35175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17519" cy="3517646"/>
            </a:xfrm>
            <a:custGeom>
              <a:avLst/>
              <a:gdLst/>
              <a:ahLst/>
              <a:cxnLst/>
              <a:rect r="r" b="b" t="t" l="l"/>
              <a:pathLst>
                <a:path h="3517646" w="3517519">
                  <a:moveTo>
                    <a:pt x="0" y="1758823"/>
                  </a:moveTo>
                  <a:cubicBezTo>
                    <a:pt x="0" y="787400"/>
                    <a:pt x="787400" y="0"/>
                    <a:pt x="1758823" y="0"/>
                  </a:cubicBezTo>
                  <a:cubicBezTo>
                    <a:pt x="2730246" y="0"/>
                    <a:pt x="3517519" y="787400"/>
                    <a:pt x="3517519" y="1758823"/>
                  </a:cubicBezTo>
                  <a:cubicBezTo>
                    <a:pt x="3517519" y="2730246"/>
                    <a:pt x="2730119" y="3517646"/>
                    <a:pt x="1758696" y="3517646"/>
                  </a:cubicBezTo>
                  <a:cubicBezTo>
                    <a:pt x="787273" y="3517646"/>
                    <a:pt x="0" y="2730119"/>
                    <a:pt x="0" y="1758823"/>
                  </a:cubicBezTo>
                  <a:close/>
                </a:path>
              </a:pathLst>
            </a:custGeom>
            <a:solidFill>
              <a:srgbClr val="FFDE59">
                <a:alpha val="8000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9102" y="3016493"/>
            <a:ext cx="2619337" cy="2619337"/>
            <a:chOff x="0" y="0"/>
            <a:chExt cx="3517532" cy="35175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17519" cy="3517646"/>
            </a:xfrm>
            <a:custGeom>
              <a:avLst/>
              <a:gdLst/>
              <a:ahLst/>
              <a:cxnLst/>
              <a:rect r="r" b="b" t="t" l="l"/>
              <a:pathLst>
                <a:path h="3517646" w="3517519">
                  <a:moveTo>
                    <a:pt x="0" y="1758823"/>
                  </a:moveTo>
                  <a:cubicBezTo>
                    <a:pt x="0" y="787400"/>
                    <a:pt x="787400" y="0"/>
                    <a:pt x="1758823" y="0"/>
                  </a:cubicBezTo>
                  <a:cubicBezTo>
                    <a:pt x="2730246" y="0"/>
                    <a:pt x="3517519" y="787400"/>
                    <a:pt x="3517519" y="1758823"/>
                  </a:cubicBezTo>
                  <a:cubicBezTo>
                    <a:pt x="3517519" y="2730246"/>
                    <a:pt x="2730119" y="3517646"/>
                    <a:pt x="1758696" y="3517646"/>
                  </a:cubicBezTo>
                  <a:cubicBezTo>
                    <a:pt x="787273" y="3517646"/>
                    <a:pt x="0" y="2730119"/>
                    <a:pt x="0" y="1758823"/>
                  </a:cubicBezTo>
                  <a:close/>
                </a:path>
              </a:pathLst>
            </a:custGeom>
            <a:solidFill>
              <a:srgbClr val="7ED957">
                <a:alpha val="80000"/>
              </a:srgbClr>
            </a:solidFill>
          </p:spPr>
        </p:sp>
      </p:grpSp>
      <p:sp>
        <p:nvSpPr>
          <p:cNvPr name="AutoShape 10" id="10"/>
          <p:cNvSpPr/>
          <p:nvPr/>
        </p:nvSpPr>
        <p:spPr>
          <a:xfrm flipV="true">
            <a:off x="5261548" y="4148331"/>
            <a:ext cx="844109" cy="11922"/>
          </a:xfrm>
          <a:prstGeom prst="line">
            <a:avLst/>
          </a:prstGeom>
          <a:ln cap="rnd" w="114300">
            <a:solidFill>
              <a:srgbClr val="16121A">
                <a:alpha val="69804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6380490" y="2909821"/>
            <a:ext cx="2619337" cy="2619337"/>
            <a:chOff x="0" y="0"/>
            <a:chExt cx="3517532" cy="35175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17519" cy="3517646"/>
            </a:xfrm>
            <a:custGeom>
              <a:avLst/>
              <a:gdLst/>
              <a:ahLst/>
              <a:cxnLst/>
              <a:rect r="r" b="b" t="t" l="l"/>
              <a:pathLst>
                <a:path h="3517646" w="3517519">
                  <a:moveTo>
                    <a:pt x="0" y="1758823"/>
                  </a:moveTo>
                  <a:cubicBezTo>
                    <a:pt x="0" y="787400"/>
                    <a:pt x="787400" y="0"/>
                    <a:pt x="1758823" y="0"/>
                  </a:cubicBezTo>
                  <a:cubicBezTo>
                    <a:pt x="2730246" y="0"/>
                    <a:pt x="3517519" y="787400"/>
                    <a:pt x="3517519" y="1758823"/>
                  </a:cubicBezTo>
                  <a:cubicBezTo>
                    <a:pt x="3517519" y="2730246"/>
                    <a:pt x="2730119" y="3517646"/>
                    <a:pt x="1758696" y="3517646"/>
                  </a:cubicBezTo>
                  <a:cubicBezTo>
                    <a:pt x="787273" y="3517646"/>
                    <a:pt x="0" y="2730119"/>
                    <a:pt x="0" y="1758823"/>
                  </a:cubicBezTo>
                  <a:close/>
                </a:path>
              </a:pathLst>
            </a:custGeom>
            <a:solidFill>
              <a:srgbClr val="7EB1DB">
                <a:alpha val="8000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42384" y="1866395"/>
            <a:ext cx="3761246" cy="756549"/>
            <a:chOff x="0" y="0"/>
            <a:chExt cx="913247" cy="1836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3247" cy="183693"/>
            </a:xfrm>
            <a:custGeom>
              <a:avLst/>
              <a:gdLst/>
              <a:ahLst/>
              <a:cxnLst/>
              <a:rect r="r" b="b" t="t" l="l"/>
              <a:pathLst>
                <a:path h="183693" w="913247">
                  <a:moveTo>
                    <a:pt x="91847" y="0"/>
                  </a:moveTo>
                  <a:lnTo>
                    <a:pt x="821400" y="0"/>
                  </a:lnTo>
                  <a:cubicBezTo>
                    <a:pt x="872126" y="0"/>
                    <a:pt x="913247" y="41121"/>
                    <a:pt x="913247" y="91847"/>
                  </a:cubicBezTo>
                  <a:lnTo>
                    <a:pt x="913247" y="91847"/>
                  </a:lnTo>
                  <a:cubicBezTo>
                    <a:pt x="913247" y="142572"/>
                    <a:pt x="872126" y="183693"/>
                    <a:pt x="821400" y="183693"/>
                  </a:cubicBezTo>
                  <a:lnTo>
                    <a:pt x="91847" y="183693"/>
                  </a:lnTo>
                  <a:cubicBezTo>
                    <a:pt x="41121" y="183693"/>
                    <a:pt x="0" y="142572"/>
                    <a:pt x="0" y="91847"/>
                  </a:cubicBezTo>
                  <a:lnTo>
                    <a:pt x="0" y="91847"/>
                  </a:lnTo>
                  <a:cubicBezTo>
                    <a:pt x="0" y="41121"/>
                    <a:pt x="41121" y="0"/>
                    <a:pt x="91847" y="0"/>
                  </a:cubicBezTo>
                  <a:close/>
                </a:path>
              </a:pathLst>
            </a:custGeom>
            <a:solidFill>
              <a:srgbClr val="E0D8C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Gothic A1 Bold"/>
                </a:rPr>
                <a:t>Dataset II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39604" y="2976588"/>
            <a:ext cx="2619337" cy="2619337"/>
            <a:chOff x="0" y="0"/>
            <a:chExt cx="3517532" cy="35175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17519" cy="3517646"/>
            </a:xfrm>
            <a:custGeom>
              <a:avLst/>
              <a:gdLst/>
              <a:ahLst/>
              <a:cxnLst/>
              <a:rect r="r" b="b" t="t" l="l"/>
              <a:pathLst>
                <a:path h="3517646" w="3517519">
                  <a:moveTo>
                    <a:pt x="0" y="1758823"/>
                  </a:moveTo>
                  <a:cubicBezTo>
                    <a:pt x="0" y="787400"/>
                    <a:pt x="787400" y="0"/>
                    <a:pt x="1758823" y="0"/>
                  </a:cubicBezTo>
                  <a:cubicBezTo>
                    <a:pt x="2730246" y="0"/>
                    <a:pt x="3517519" y="787400"/>
                    <a:pt x="3517519" y="1758823"/>
                  </a:cubicBezTo>
                  <a:cubicBezTo>
                    <a:pt x="3517519" y="2730246"/>
                    <a:pt x="2730119" y="3517646"/>
                    <a:pt x="1758696" y="3517646"/>
                  </a:cubicBezTo>
                  <a:cubicBezTo>
                    <a:pt x="787273" y="3517646"/>
                    <a:pt x="0" y="2730119"/>
                    <a:pt x="0" y="1758823"/>
                  </a:cubicBezTo>
                  <a:close/>
                </a:path>
              </a:pathLst>
            </a:custGeom>
            <a:solidFill>
              <a:srgbClr val="FFDE59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607976" y="2976588"/>
            <a:ext cx="2619337" cy="2619337"/>
            <a:chOff x="0" y="0"/>
            <a:chExt cx="3517532" cy="35175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17519" cy="3517646"/>
            </a:xfrm>
            <a:custGeom>
              <a:avLst/>
              <a:gdLst/>
              <a:ahLst/>
              <a:cxnLst/>
              <a:rect r="r" b="b" t="t" l="l"/>
              <a:pathLst>
                <a:path h="3517646" w="3517519">
                  <a:moveTo>
                    <a:pt x="0" y="1758823"/>
                  </a:moveTo>
                  <a:cubicBezTo>
                    <a:pt x="0" y="787400"/>
                    <a:pt x="787400" y="0"/>
                    <a:pt x="1758823" y="0"/>
                  </a:cubicBezTo>
                  <a:cubicBezTo>
                    <a:pt x="2730246" y="0"/>
                    <a:pt x="3517519" y="787400"/>
                    <a:pt x="3517519" y="1758823"/>
                  </a:cubicBezTo>
                  <a:cubicBezTo>
                    <a:pt x="3517519" y="2730246"/>
                    <a:pt x="2730119" y="3517646"/>
                    <a:pt x="1758696" y="3517646"/>
                  </a:cubicBezTo>
                  <a:cubicBezTo>
                    <a:pt x="787273" y="3517646"/>
                    <a:pt x="0" y="2730119"/>
                    <a:pt x="0" y="1758823"/>
                  </a:cubicBezTo>
                  <a:close/>
                </a:path>
              </a:pathLst>
            </a:custGeom>
            <a:solidFill>
              <a:srgbClr val="7ED957">
                <a:alpha val="80000"/>
              </a:srgbClr>
            </a:solidFill>
          </p:spPr>
        </p:sp>
      </p:grpSp>
      <p:sp>
        <p:nvSpPr>
          <p:cNvPr name="AutoShape 20" id="20"/>
          <p:cNvSpPr/>
          <p:nvPr/>
        </p:nvSpPr>
        <p:spPr>
          <a:xfrm flipV="true">
            <a:off x="14200422" y="4108426"/>
            <a:ext cx="844109" cy="11922"/>
          </a:xfrm>
          <a:prstGeom prst="line">
            <a:avLst/>
          </a:prstGeom>
          <a:ln cap="rnd" w="114300">
            <a:solidFill>
              <a:srgbClr val="16121A">
                <a:alpha val="69804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15319364" y="2869916"/>
            <a:ext cx="2619337" cy="2619337"/>
            <a:chOff x="0" y="0"/>
            <a:chExt cx="3517532" cy="351753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517519" cy="3517646"/>
            </a:xfrm>
            <a:custGeom>
              <a:avLst/>
              <a:gdLst/>
              <a:ahLst/>
              <a:cxnLst/>
              <a:rect r="r" b="b" t="t" l="l"/>
              <a:pathLst>
                <a:path h="3517646" w="3517519">
                  <a:moveTo>
                    <a:pt x="0" y="1758823"/>
                  </a:moveTo>
                  <a:cubicBezTo>
                    <a:pt x="0" y="787400"/>
                    <a:pt x="787400" y="0"/>
                    <a:pt x="1758823" y="0"/>
                  </a:cubicBezTo>
                  <a:cubicBezTo>
                    <a:pt x="2730246" y="0"/>
                    <a:pt x="3517519" y="787400"/>
                    <a:pt x="3517519" y="1758823"/>
                  </a:cubicBezTo>
                  <a:cubicBezTo>
                    <a:pt x="3517519" y="2730246"/>
                    <a:pt x="2730119" y="3517646"/>
                    <a:pt x="1758696" y="3517646"/>
                  </a:cubicBezTo>
                  <a:cubicBezTo>
                    <a:pt x="787273" y="3517646"/>
                    <a:pt x="0" y="2730119"/>
                    <a:pt x="0" y="1758823"/>
                  </a:cubicBezTo>
                  <a:close/>
                </a:path>
              </a:pathLst>
            </a:custGeom>
            <a:solidFill>
              <a:srgbClr val="7EB1DB">
                <a:alpha val="80000"/>
              </a:srgbClr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260741" y="6088045"/>
            <a:ext cx="3568568" cy="3627455"/>
          </a:xfrm>
          <a:custGeom>
            <a:avLst/>
            <a:gdLst/>
            <a:ahLst/>
            <a:cxnLst/>
            <a:rect r="r" b="b" t="t" l="l"/>
            <a:pathLst>
              <a:path h="3627455" w="3568568">
                <a:moveTo>
                  <a:pt x="0" y="0"/>
                </a:moveTo>
                <a:lnTo>
                  <a:pt x="3568567" y="0"/>
                </a:lnTo>
                <a:lnTo>
                  <a:pt x="3568567" y="3627455"/>
                </a:lnTo>
                <a:lnTo>
                  <a:pt x="0" y="3627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453687" y="5889949"/>
            <a:ext cx="3485014" cy="3657540"/>
          </a:xfrm>
          <a:custGeom>
            <a:avLst/>
            <a:gdLst/>
            <a:ahLst/>
            <a:cxnLst/>
            <a:rect r="r" b="b" t="t" l="l"/>
            <a:pathLst>
              <a:path h="3657540" w="3485014">
                <a:moveTo>
                  <a:pt x="0" y="0"/>
                </a:moveTo>
                <a:lnTo>
                  <a:pt x="3485014" y="0"/>
                </a:lnTo>
                <a:lnTo>
                  <a:pt x="3485014" y="3657540"/>
                </a:lnTo>
                <a:lnTo>
                  <a:pt x="0" y="3657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0407" y="3917796"/>
            <a:ext cx="1616727" cy="77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ea typeface="Maharlika"/>
              </a:rPr>
              <a:t>대한항공</a:t>
            </a:r>
          </a:p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ea typeface="Maharlika"/>
              </a:rPr>
              <a:t>문장 백터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02679" y="3917796"/>
            <a:ext cx="1499915" cy="77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ea typeface="Maharlika"/>
              </a:rPr>
              <a:t>유가 </a:t>
            </a:r>
          </a:p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ea typeface="Maharlika"/>
              </a:rPr>
              <a:t>문장 백터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59506" y="3862656"/>
            <a:ext cx="2061305" cy="74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ea typeface="TDTD고딕M"/>
              </a:rPr>
              <a:t>대한항공</a:t>
            </a:r>
          </a:p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ea typeface="TDTD고딕M"/>
              </a:rPr>
              <a:t>종가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09281" y="3877892"/>
            <a:ext cx="1616727" cy="77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latin typeface="Maharlika"/>
              </a:rPr>
              <a:t>LG화학</a:t>
            </a:r>
          </a:p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ea typeface="Maharlika"/>
              </a:rPr>
              <a:t>문장 백터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41553" y="3877892"/>
            <a:ext cx="1499915" cy="77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ea typeface="Maharlika"/>
              </a:rPr>
              <a:t>유가 </a:t>
            </a:r>
          </a:p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ea typeface="Maharlika"/>
              </a:rPr>
              <a:t>문장 백터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598380" y="3822751"/>
            <a:ext cx="2061305" cy="74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latin typeface="TDTD고딕M"/>
              </a:rPr>
              <a:t>LG화학</a:t>
            </a:r>
          </a:p>
          <a:p>
            <a:pPr algn="ctr">
              <a:lnSpc>
                <a:spcPts val="2966"/>
              </a:lnSpc>
            </a:pPr>
            <a:r>
              <a:rPr lang="en-US" sz="2472">
                <a:solidFill>
                  <a:srgbClr val="000000"/>
                </a:solidFill>
                <a:ea typeface="TDTD고딕M"/>
              </a:rPr>
              <a:t>종가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37014" y="483540"/>
            <a:ext cx="13926213" cy="633006"/>
            <a:chOff x="0" y="0"/>
            <a:chExt cx="18568284" cy="844008"/>
          </a:xfrm>
        </p:grpSpPr>
        <p:grpSp>
          <p:nvGrpSpPr>
            <p:cNvPr name="Group 32" id="32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1293874" y="-114300"/>
              <a:ext cx="8514656" cy="820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913"/>
                </a:lnSpc>
                <a:spcBef>
                  <a:spcPct val="0"/>
                </a:spcBef>
              </a:pPr>
              <a:r>
                <a:rPr lang="en-US" sz="3509">
                  <a:solidFill>
                    <a:srgbClr val="163459"/>
                  </a:solidFill>
                  <a:ea typeface="Maharlika"/>
                </a:rPr>
                <a:t>데이터 전처리(최종데이터셋)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5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7341547" y="-118279"/>
              <a:ext cx="11226737" cy="733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7585359" y="93785"/>
            <a:ext cx="363974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33</a:t>
            </a:r>
          </a:p>
        </p:txBody>
      </p:sp>
    </p:spTree>
  </p:cSld>
  <p:clrMapOvr>
    <a:masterClrMapping/>
  </p:clrMapOvr>
  <p:transition spd="fast">
    <p:fad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377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7266" y="4167185"/>
            <a:ext cx="16953467" cy="171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00"/>
              </a:lnSpc>
            </a:pPr>
            <a:r>
              <a:rPr lang="en-US" sz="11900">
                <a:solidFill>
                  <a:srgbClr val="000000"/>
                </a:solidFill>
                <a:latin typeface="Maharlika"/>
              </a:rPr>
              <a:t>6. 모델링, 평가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82769" y="93785"/>
            <a:ext cx="3691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34</a:t>
            </a:r>
          </a:p>
        </p:txBody>
      </p:sp>
    </p:spTree>
  </p:cSld>
  <p:clrMapOvr>
    <a:masterClrMapping/>
  </p:clrMapOvr>
  <p:transition spd="fast">
    <p:fade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7969" y="4626704"/>
            <a:ext cx="10914000" cy="1718943"/>
          </a:xfrm>
          <a:custGeom>
            <a:avLst/>
            <a:gdLst/>
            <a:ahLst/>
            <a:cxnLst/>
            <a:rect r="r" b="b" t="t" l="l"/>
            <a:pathLst>
              <a:path h="1718943" w="10914000">
                <a:moveTo>
                  <a:pt x="0" y="0"/>
                </a:moveTo>
                <a:lnTo>
                  <a:pt x="10914000" y="0"/>
                </a:lnTo>
                <a:lnTo>
                  <a:pt x="10914000" y="1718943"/>
                </a:lnTo>
                <a:lnTo>
                  <a:pt x="0" y="1718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76" t="-285107" r="-4982" b="-3009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69" y="1668635"/>
            <a:ext cx="10914000" cy="2240943"/>
          </a:xfrm>
          <a:custGeom>
            <a:avLst/>
            <a:gdLst/>
            <a:ahLst/>
            <a:cxnLst/>
            <a:rect r="r" b="b" t="t" l="l"/>
            <a:pathLst>
              <a:path h="2240943" w="10914000">
                <a:moveTo>
                  <a:pt x="0" y="0"/>
                </a:moveTo>
                <a:lnTo>
                  <a:pt x="10914000" y="0"/>
                </a:lnTo>
                <a:lnTo>
                  <a:pt x="10914000" y="2240943"/>
                </a:lnTo>
                <a:lnTo>
                  <a:pt x="0" y="2240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89677" y="2511803"/>
            <a:ext cx="3018441" cy="962210"/>
          </a:xfrm>
          <a:custGeom>
            <a:avLst/>
            <a:gdLst/>
            <a:ahLst/>
            <a:cxnLst/>
            <a:rect r="r" b="b" t="t" l="l"/>
            <a:pathLst>
              <a:path h="962210" w="3018441">
                <a:moveTo>
                  <a:pt x="0" y="0"/>
                </a:moveTo>
                <a:lnTo>
                  <a:pt x="3018440" y="0"/>
                </a:lnTo>
                <a:lnTo>
                  <a:pt x="3018440" y="962211"/>
                </a:lnTo>
                <a:lnTo>
                  <a:pt x="0" y="96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9677" y="4946739"/>
            <a:ext cx="3018441" cy="1398908"/>
          </a:xfrm>
          <a:custGeom>
            <a:avLst/>
            <a:gdLst/>
            <a:ahLst/>
            <a:cxnLst/>
            <a:rect r="r" b="b" t="t" l="l"/>
            <a:pathLst>
              <a:path h="1398908" w="3018441">
                <a:moveTo>
                  <a:pt x="0" y="0"/>
                </a:moveTo>
                <a:lnTo>
                  <a:pt x="3018440" y="0"/>
                </a:lnTo>
                <a:lnTo>
                  <a:pt x="3018440" y="1398908"/>
                </a:lnTo>
                <a:lnTo>
                  <a:pt x="0" y="139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29" r="0" b="-80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7969" y="7062773"/>
            <a:ext cx="7130144" cy="2748409"/>
          </a:xfrm>
          <a:custGeom>
            <a:avLst/>
            <a:gdLst/>
            <a:ahLst/>
            <a:cxnLst/>
            <a:rect r="r" b="b" t="t" l="l"/>
            <a:pathLst>
              <a:path h="2748409" w="7130144">
                <a:moveTo>
                  <a:pt x="0" y="0"/>
                </a:moveTo>
                <a:lnTo>
                  <a:pt x="7130144" y="0"/>
                </a:lnTo>
                <a:lnTo>
                  <a:pt x="7130144" y="2748410"/>
                </a:lnTo>
                <a:lnTo>
                  <a:pt x="0" y="2748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7316" r="0" b="-8211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89677" y="8152535"/>
            <a:ext cx="3018441" cy="1105765"/>
          </a:xfrm>
          <a:custGeom>
            <a:avLst/>
            <a:gdLst/>
            <a:ahLst/>
            <a:cxnLst/>
            <a:rect r="r" b="b" t="t" l="l"/>
            <a:pathLst>
              <a:path h="1105765" w="3018441">
                <a:moveTo>
                  <a:pt x="0" y="0"/>
                </a:moveTo>
                <a:lnTo>
                  <a:pt x="3018440" y="0"/>
                </a:lnTo>
                <a:lnTo>
                  <a:pt x="3018440" y="1105765"/>
                </a:lnTo>
                <a:lnTo>
                  <a:pt x="0" y="11057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089677" y="4362416"/>
            <a:ext cx="7782595" cy="424305"/>
            <a:chOff x="0" y="0"/>
            <a:chExt cx="10376794" cy="56574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240234" y="6094"/>
              <a:ext cx="9136560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2"/>
                </a:lnSpc>
              </a:pPr>
              <a:r>
                <a:rPr lang="en-US" sz="2710" spc="-254">
                  <a:solidFill>
                    <a:srgbClr val="525355"/>
                  </a:solidFill>
                  <a:latin typeface="Arimo Bold"/>
                </a:rPr>
                <a:t> 2차원 데이터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295892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2"/>
                </a:lnSpc>
              </a:pPr>
              <a:r>
                <a:rPr lang="en-US" sz="2710" spc="-254">
                  <a:solidFill>
                    <a:srgbClr val="525355"/>
                  </a:solidFill>
                  <a:latin typeface="Arimo Bold"/>
                </a:rPr>
                <a:t>step 1 )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089677" y="7556358"/>
            <a:ext cx="3320183" cy="4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2"/>
              </a:lnSpc>
            </a:pPr>
            <a:r>
              <a:rPr lang="en-US" sz="2710" spc="-254">
                <a:solidFill>
                  <a:srgbClr val="525355"/>
                </a:solidFill>
                <a:latin typeface="Arimo Bold"/>
              </a:rPr>
              <a:t>step 2 )  3차원 데이터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2966296" y="8695134"/>
            <a:ext cx="691794" cy="8061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3329908" y="8522237"/>
            <a:ext cx="301752" cy="174217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3338178" y="8715757"/>
            <a:ext cx="299369" cy="172841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2966500" y="8697291"/>
            <a:ext cx="691591" cy="5904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2981172" y="2778823"/>
            <a:ext cx="691794" cy="8061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3344784" y="2605926"/>
            <a:ext cx="301752" cy="174217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13353053" y="2799445"/>
            <a:ext cx="299369" cy="172841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2981375" y="2780980"/>
            <a:ext cx="691591" cy="5904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951495" y="5640136"/>
            <a:ext cx="691794" cy="8061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315106" y="5467239"/>
            <a:ext cx="301752" cy="174217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13323376" y="5660758"/>
            <a:ext cx="299369" cy="172841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2951698" y="5642293"/>
            <a:ext cx="691591" cy="5904"/>
          </a:xfrm>
          <a:prstGeom prst="line">
            <a:avLst/>
          </a:prstGeom>
          <a:ln cap="flat" w="47625">
            <a:solidFill>
              <a:srgbClr val="52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4089677" y="1865531"/>
            <a:ext cx="3320183" cy="42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2"/>
              </a:lnSpc>
            </a:pPr>
            <a:r>
              <a:rPr lang="en-US" sz="2710" spc="-254">
                <a:solidFill>
                  <a:srgbClr val="525355"/>
                </a:solidFill>
                <a:ea typeface="Arimo Bold"/>
              </a:rPr>
              <a:t>기존  )  1차원 데이터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30042" y="483540"/>
            <a:ext cx="7438823" cy="699524"/>
            <a:chOff x="0" y="0"/>
            <a:chExt cx="9918430" cy="932698"/>
          </a:xfrm>
        </p:grpSpPr>
        <p:grpSp>
          <p:nvGrpSpPr>
            <p:cNvPr name="Group 26" id="26"/>
            <p:cNvGrpSpPr/>
            <p:nvPr/>
          </p:nvGrpSpPr>
          <p:grpSpPr>
            <a:xfrm rot="-5400000">
              <a:off x="534210" y="289693"/>
              <a:ext cx="932698" cy="353312"/>
              <a:chOff x="0" y="0"/>
              <a:chExt cx="1508686" cy="571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-60040"/>
              <a:ext cx="565020" cy="929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69"/>
                </a:lnSpc>
                <a:spcBef>
                  <a:spcPct val="0"/>
                </a:spcBef>
              </a:pPr>
              <a:r>
                <a:rPr lang="en-US" sz="3978">
                  <a:solidFill>
                    <a:srgbClr val="163459"/>
                  </a:solidFill>
                  <a:latin typeface="Maharlika"/>
                </a:rPr>
                <a:t>6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292423" y="-47917"/>
              <a:ext cx="8626007" cy="904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30"/>
                </a:lnSpc>
                <a:spcBef>
                  <a:spcPct val="0"/>
                </a:spcBef>
              </a:pPr>
              <a:r>
                <a:rPr lang="en-US" sz="3878">
                  <a:solidFill>
                    <a:srgbClr val="163459"/>
                  </a:solidFill>
                  <a:ea typeface="Maharlika"/>
                </a:rPr>
                <a:t>데이터모델링(input데이터)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582769" y="93785"/>
            <a:ext cx="3691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4897" y="3275894"/>
            <a:ext cx="7283796" cy="5212690"/>
            <a:chOff x="0" y="0"/>
            <a:chExt cx="3071516" cy="21981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1516" cy="2198148"/>
            </a:xfrm>
            <a:custGeom>
              <a:avLst/>
              <a:gdLst/>
              <a:ahLst/>
              <a:cxnLst/>
              <a:rect r="r" b="b" t="t" l="l"/>
              <a:pathLst>
                <a:path h="2198148" w="3071516">
                  <a:moveTo>
                    <a:pt x="0" y="0"/>
                  </a:moveTo>
                  <a:lnTo>
                    <a:pt x="3071516" y="0"/>
                  </a:lnTo>
                  <a:lnTo>
                    <a:pt x="3071516" y="2198148"/>
                  </a:lnTo>
                  <a:lnTo>
                    <a:pt x="0" y="2198148"/>
                  </a:lnTo>
                  <a:close/>
                </a:path>
              </a:pathLst>
            </a:custGeom>
            <a:solidFill>
              <a:srgbClr val="A2C3CB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40000">
            <a:off x="4824129" y="4203261"/>
            <a:ext cx="3145668" cy="2363337"/>
            <a:chOff x="0" y="0"/>
            <a:chExt cx="1139202" cy="8558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9202" cy="855881"/>
            </a:xfrm>
            <a:custGeom>
              <a:avLst/>
              <a:gdLst/>
              <a:ahLst/>
              <a:cxnLst/>
              <a:rect r="r" b="b" t="t" l="l"/>
              <a:pathLst>
                <a:path h="855881" w="1139202">
                  <a:moveTo>
                    <a:pt x="0" y="0"/>
                  </a:moveTo>
                  <a:lnTo>
                    <a:pt x="1139202" y="0"/>
                  </a:lnTo>
                  <a:lnTo>
                    <a:pt x="1139202" y="855881"/>
                  </a:lnTo>
                  <a:lnTo>
                    <a:pt x="0" y="855881"/>
                  </a:lnTo>
                  <a:close/>
                </a:path>
              </a:pathLst>
            </a:custGeom>
            <a:solidFill>
              <a:srgbClr val="A2C3CB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459831">
            <a:off x="4888572" y="4068889"/>
            <a:ext cx="3098201" cy="2260521"/>
            <a:chOff x="0" y="0"/>
            <a:chExt cx="1122012" cy="8186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2012" cy="818646"/>
            </a:xfrm>
            <a:custGeom>
              <a:avLst/>
              <a:gdLst/>
              <a:ahLst/>
              <a:cxnLst/>
              <a:rect r="r" b="b" t="t" l="l"/>
              <a:pathLst>
                <a:path h="818646" w="1122012">
                  <a:moveTo>
                    <a:pt x="0" y="0"/>
                  </a:moveTo>
                  <a:lnTo>
                    <a:pt x="1122012" y="0"/>
                  </a:lnTo>
                  <a:lnTo>
                    <a:pt x="1122012" y="818646"/>
                  </a:lnTo>
                  <a:lnTo>
                    <a:pt x="0" y="818646"/>
                  </a:lnTo>
                  <a:close/>
                </a:path>
              </a:pathLst>
            </a:custGeom>
            <a:solidFill>
              <a:srgbClr val="A2C3CB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99360" y="4707910"/>
            <a:ext cx="1767137" cy="1647823"/>
            <a:chOff x="0" y="0"/>
            <a:chExt cx="772008" cy="7198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2008" cy="719883"/>
            </a:xfrm>
            <a:custGeom>
              <a:avLst/>
              <a:gdLst/>
              <a:ahLst/>
              <a:cxnLst/>
              <a:rect r="r" b="b" t="t" l="l"/>
              <a:pathLst>
                <a:path h="719883" w="772008">
                  <a:moveTo>
                    <a:pt x="0" y="0"/>
                  </a:moveTo>
                  <a:lnTo>
                    <a:pt x="772008" y="0"/>
                  </a:lnTo>
                  <a:lnTo>
                    <a:pt x="772008" y="719883"/>
                  </a:lnTo>
                  <a:lnTo>
                    <a:pt x="0" y="719883"/>
                  </a:lnTo>
                  <a:close/>
                </a:path>
              </a:pathLst>
            </a:custGeom>
            <a:solidFill>
              <a:srgbClr val="A2C3CB">
                <a:alpha val="4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10135">
            <a:off x="3472891" y="5034585"/>
            <a:ext cx="1548935" cy="424021"/>
          </a:xfrm>
          <a:custGeom>
            <a:avLst/>
            <a:gdLst/>
            <a:ahLst/>
            <a:cxnLst/>
            <a:rect r="r" b="b" t="t" l="l"/>
            <a:pathLst>
              <a:path h="424021" w="1548935">
                <a:moveTo>
                  <a:pt x="0" y="0"/>
                </a:moveTo>
                <a:lnTo>
                  <a:pt x="1548935" y="0"/>
                </a:lnTo>
                <a:lnTo>
                  <a:pt x="1548935" y="424021"/>
                </a:lnTo>
                <a:lnTo>
                  <a:pt x="0" y="42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25020" y="3405908"/>
            <a:ext cx="7063551" cy="4937259"/>
          </a:xfrm>
          <a:custGeom>
            <a:avLst/>
            <a:gdLst/>
            <a:ahLst/>
            <a:cxnLst/>
            <a:rect r="r" b="b" t="t" l="l"/>
            <a:pathLst>
              <a:path h="4937259" w="7063551">
                <a:moveTo>
                  <a:pt x="0" y="0"/>
                </a:moveTo>
                <a:lnTo>
                  <a:pt x="7063550" y="0"/>
                </a:lnTo>
                <a:lnTo>
                  <a:pt x="7063550" y="4937259"/>
                </a:lnTo>
                <a:lnTo>
                  <a:pt x="0" y="4937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23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345752" y="3121215"/>
            <a:ext cx="1153443" cy="751180"/>
          </a:xfrm>
          <a:custGeom>
            <a:avLst/>
            <a:gdLst/>
            <a:ahLst/>
            <a:cxnLst/>
            <a:rect r="r" b="b" t="t" l="l"/>
            <a:pathLst>
              <a:path h="751180" w="1153443">
                <a:moveTo>
                  <a:pt x="0" y="0"/>
                </a:moveTo>
                <a:lnTo>
                  <a:pt x="1153443" y="0"/>
                </a:lnTo>
                <a:lnTo>
                  <a:pt x="1153443" y="751180"/>
                </a:lnTo>
                <a:lnTo>
                  <a:pt x="0" y="7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359621">
            <a:off x="10529503" y="2783799"/>
            <a:ext cx="929044" cy="397166"/>
          </a:xfrm>
          <a:custGeom>
            <a:avLst/>
            <a:gdLst/>
            <a:ahLst/>
            <a:cxnLst/>
            <a:rect r="r" b="b" t="t" l="l"/>
            <a:pathLst>
              <a:path h="397166" w="929044">
                <a:moveTo>
                  <a:pt x="0" y="0"/>
                </a:moveTo>
                <a:lnTo>
                  <a:pt x="929043" y="0"/>
                </a:lnTo>
                <a:lnTo>
                  <a:pt x="929043" y="397166"/>
                </a:lnTo>
                <a:lnTo>
                  <a:pt x="0" y="397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10135">
            <a:off x="7533023" y="4987139"/>
            <a:ext cx="1548935" cy="424021"/>
          </a:xfrm>
          <a:custGeom>
            <a:avLst/>
            <a:gdLst/>
            <a:ahLst/>
            <a:cxnLst/>
            <a:rect r="r" b="b" t="t" l="l"/>
            <a:pathLst>
              <a:path h="424021" w="1548935">
                <a:moveTo>
                  <a:pt x="0" y="0"/>
                </a:moveTo>
                <a:lnTo>
                  <a:pt x="1548935" y="0"/>
                </a:lnTo>
                <a:lnTo>
                  <a:pt x="1548935" y="424021"/>
                </a:lnTo>
                <a:lnTo>
                  <a:pt x="0" y="42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29058" y="4921627"/>
            <a:ext cx="1297134" cy="118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590" spc="-240">
                <a:solidFill>
                  <a:srgbClr val="525355"/>
                </a:solidFill>
                <a:ea typeface="Arimo Bold"/>
              </a:rPr>
              <a:t>기업뉴스</a:t>
            </a:r>
          </a:p>
          <a:p>
            <a:pPr algn="ctr">
              <a:lnSpc>
                <a:spcPts val="3108"/>
              </a:lnSpc>
            </a:pPr>
            <a:r>
              <a:rPr lang="en-US" sz="2590" spc="-240">
                <a:solidFill>
                  <a:srgbClr val="525355"/>
                </a:solidFill>
                <a:latin typeface="Arimo Bold"/>
              </a:rPr>
              <a:t>+</a:t>
            </a:r>
          </a:p>
          <a:p>
            <a:pPr algn="ctr">
              <a:lnSpc>
                <a:spcPts val="3108"/>
              </a:lnSpc>
            </a:pPr>
            <a:r>
              <a:rPr lang="en-US" sz="2590" spc="-242">
                <a:solidFill>
                  <a:srgbClr val="525355"/>
                </a:solidFill>
                <a:ea typeface="Arimo Bold"/>
              </a:rPr>
              <a:t>유가뉴스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88592" y="5141280"/>
            <a:ext cx="914137" cy="35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2181" spc="-204">
                <a:solidFill>
                  <a:srgbClr val="525355"/>
                </a:solidFill>
                <a:latin typeface="Arimo"/>
              </a:rPr>
              <a:t>LSTM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99195" y="1909057"/>
            <a:ext cx="4798636" cy="107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7"/>
              </a:lnSpc>
            </a:pPr>
            <a:r>
              <a:rPr lang="en-US" sz="2389" spc="-222">
                <a:solidFill>
                  <a:srgbClr val="525355"/>
                </a:solidFill>
                <a:ea typeface="Arimo Bold"/>
              </a:rPr>
              <a:t>각 일자별 예측 확률값  pred_proba</a:t>
            </a:r>
          </a:p>
          <a:p>
            <a:pPr>
              <a:lnSpc>
                <a:spcPts val="2867"/>
              </a:lnSpc>
            </a:pPr>
            <a:r>
              <a:rPr lang="en-US" sz="2389" spc="-222">
                <a:solidFill>
                  <a:srgbClr val="525355"/>
                </a:solidFill>
                <a:latin typeface="Arimo"/>
              </a:rPr>
              <a:t> pred_proba &gt; threshold  : 1</a:t>
            </a:r>
          </a:p>
          <a:p>
            <a:pPr>
              <a:lnSpc>
                <a:spcPts val="2867"/>
              </a:lnSpc>
            </a:pPr>
            <a:r>
              <a:rPr lang="en-US" sz="2389" spc="-223">
                <a:solidFill>
                  <a:srgbClr val="525355"/>
                </a:solidFill>
                <a:latin typeface="Arimo"/>
              </a:rPr>
              <a:t> pred_proba &lt; threshold  : 0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30042" y="483540"/>
            <a:ext cx="7438823" cy="699524"/>
            <a:chOff x="0" y="0"/>
            <a:chExt cx="9918430" cy="932698"/>
          </a:xfrm>
        </p:grpSpPr>
        <p:grpSp>
          <p:nvGrpSpPr>
            <p:cNvPr name="Group 23" id="23"/>
            <p:cNvGrpSpPr/>
            <p:nvPr/>
          </p:nvGrpSpPr>
          <p:grpSpPr>
            <a:xfrm rot="-5400000">
              <a:off x="534210" y="289693"/>
              <a:ext cx="932698" cy="353312"/>
              <a:chOff x="0" y="0"/>
              <a:chExt cx="1508686" cy="571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-60040"/>
              <a:ext cx="565020" cy="929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69"/>
                </a:lnSpc>
                <a:spcBef>
                  <a:spcPct val="0"/>
                </a:spcBef>
              </a:pPr>
              <a:r>
                <a:rPr lang="en-US" sz="3978">
                  <a:solidFill>
                    <a:srgbClr val="163459"/>
                  </a:solidFill>
                  <a:latin typeface="Maharlika"/>
                </a:rPr>
                <a:t>6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292423" y="-47917"/>
              <a:ext cx="8626007" cy="904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30"/>
                </a:lnSpc>
                <a:spcBef>
                  <a:spcPct val="0"/>
                </a:spcBef>
              </a:pPr>
              <a:r>
                <a:rPr lang="en-US" sz="3878">
                  <a:solidFill>
                    <a:srgbClr val="163459"/>
                  </a:solidFill>
                  <a:ea typeface="Maharlika"/>
                </a:rPr>
                <a:t>데이터모델링(input데이터)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377609" y="1019175"/>
            <a:ext cx="3041809" cy="73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7"/>
              </a:lnSpc>
            </a:pPr>
            <a:r>
              <a:rPr lang="en-US" sz="2389" spc="-222">
                <a:solidFill>
                  <a:srgbClr val="2D8BBA"/>
                </a:solidFill>
                <a:latin typeface="Arimo"/>
              </a:rPr>
              <a:t>* 대한항공 threshold  : 0.451</a:t>
            </a:r>
          </a:p>
          <a:p>
            <a:pPr>
              <a:lnSpc>
                <a:spcPts val="2867"/>
              </a:lnSpc>
            </a:pPr>
            <a:r>
              <a:rPr lang="en-US" sz="2389" spc="-223">
                <a:solidFill>
                  <a:srgbClr val="2D8BBA"/>
                </a:solidFill>
                <a:latin typeface="Arimo"/>
              </a:rPr>
              <a:t>   lg화학 threshold  : 0.501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582769" y="93785"/>
            <a:ext cx="3691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36</a:t>
            </a:r>
          </a:p>
        </p:txBody>
      </p:sp>
    </p:spTree>
  </p:cSld>
  <p:clrMapOvr>
    <a:masterClrMapping/>
  </p:clrMapOvr>
  <p:transition spd="fast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38430" y="-89924"/>
            <a:ext cx="221113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Arial Nova Bold"/>
              </a:rPr>
              <a:t>LG화학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79555" y="2081010"/>
            <a:ext cx="7315200" cy="48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Arial Nova Bold"/>
              </a:rPr>
              <a:t> &lt;   2022.01.01 ~ 2023.05.31  &gt;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85137" y="2081010"/>
            <a:ext cx="7315200" cy="48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Arial Nova Bold"/>
              </a:rPr>
              <a:t> &lt;   2023.06.01 ~ 2023.06.30  &gt;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85137" y="1124503"/>
            <a:ext cx="7315200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Arial Nova Bold"/>
              </a:rPr>
              <a:t>검증 데이터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9555" y="1124503"/>
            <a:ext cx="7315200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Arial Nova Bold"/>
              </a:rPr>
              <a:t>학습 데이터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51824" y="213141"/>
            <a:ext cx="7438823" cy="699524"/>
            <a:chOff x="0" y="0"/>
            <a:chExt cx="9918430" cy="932698"/>
          </a:xfrm>
        </p:grpSpPr>
        <p:grpSp>
          <p:nvGrpSpPr>
            <p:cNvPr name="Group 8" id="8"/>
            <p:cNvGrpSpPr/>
            <p:nvPr/>
          </p:nvGrpSpPr>
          <p:grpSpPr>
            <a:xfrm rot="-5400000">
              <a:off x="534210" y="289693"/>
              <a:ext cx="932698" cy="353312"/>
              <a:chOff x="0" y="0"/>
              <a:chExt cx="1508686" cy="5715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-60040"/>
              <a:ext cx="565020" cy="929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69"/>
                </a:lnSpc>
                <a:spcBef>
                  <a:spcPct val="0"/>
                </a:spcBef>
              </a:pPr>
              <a:r>
                <a:rPr lang="en-US" sz="3978">
                  <a:solidFill>
                    <a:srgbClr val="163459"/>
                  </a:solidFill>
                  <a:latin typeface="Maharlika"/>
                </a:rPr>
                <a:t>6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92423" y="-47917"/>
              <a:ext cx="8626007" cy="904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30"/>
                </a:lnSpc>
                <a:spcBef>
                  <a:spcPct val="0"/>
                </a:spcBef>
              </a:pPr>
              <a:r>
                <a:rPr lang="en-US" sz="3878">
                  <a:solidFill>
                    <a:srgbClr val="163459"/>
                  </a:solidFill>
                  <a:ea typeface="Maharlika"/>
                </a:rPr>
                <a:t>모델평가</a:t>
              </a: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579555" y="2753060"/>
          <a:ext cx="7315200" cy="6892628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8830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ea typeface="Arimo Bold"/>
                        </a:rPr>
                        <a:t>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880377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LSTM(기업)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LSTM(기업+유가)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7922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LSTM(기업)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LSTM(기업+유가)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0.5360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0.636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446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DecisionTree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Classifier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45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RandomForest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Classifier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80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XGBClassifier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792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SVC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Freeform 13" id="13"/>
          <p:cNvSpPr/>
          <p:nvPr/>
        </p:nvSpPr>
        <p:spPr>
          <a:xfrm flipH="false" flipV="false" rot="0">
            <a:off x="7101791" y="4570705"/>
            <a:ext cx="1362101" cy="887068"/>
          </a:xfrm>
          <a:custGeom>
            <a:avLst/>
            <a:gdLst/>
            <a:ahLst/>
            <a:cxnLst/>
            <a:rect r="r" b="b" t="t" l="l"/>
            <a:pathLst>
              <a:path h="887068" w="1362101">
                <a:moveTo>
                  <a:pt x="0" y="0"/>
                </a:moveTo>
                <a:lnTo>
                  <a:pt x="1362101" y="0"/>
                </a:lnTo>
                <a:lnTo>
                  <a:pt x="1362101" y="887068"/>
                </a:lnTo>
                <a:lnTo>
                  <a:pt x="0" y="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9685137" y="2752101"/>
          <a:ext cx="7315200" cy="6895507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8829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ea typeface="Arimo Bold"/>
                        </a:rPr>
                        <a:t>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517744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LSTM(기업+유가)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0.812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51659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LSTM(기업+유가)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0.812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4157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DecisionTree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Classifier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5468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RandomForest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Classifier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364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XGBClassifier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79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SVC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Freeform 15" id="15"/>
          <p:cNvSpPr/>
          <p:nvPr/>
        </p:nvSpPr>
        <p:spPr>
          <a:xfrm flipH="false" flipV="false" rot="0">
            <a:off x="15176202" y="3783501"/>
            <a:ext cx="1362101" cy="887068"/>
          </a:xfrm>
          <a:custGeom>
            <a:avLst/>
            <a:gdLst/>
            <a:ahLst/>
            <a:cxnLst/>
            <a:rect r="r" b="b" t="t" l="l"/>
            <a:pathLst>
              <a:path h="887068" w="1362101">
                <a:moveTo>
                  <a:pt x="0" y="0"/>
                </a:moveTo>
                <a:lnTo>
                  <a:pt x="1362101" y="0"/>
                </a:lnTo>
                <a:lnTo>
                  <a:pt x="1362101" y="887068"/>
                </a:lnTo>
                <a:lnTo>
                  <a:pt x="0" y="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84287" y="93785"/>
            <a:ext cx="366117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37</a:t>
            </a:r>
          </a:p>
        </p:txBody>
      </p:sp>
    </p:spTree>
  </p:cSld>
  <p:clrMapOvr>
    <a:masterClrMapping/>
  </p:clrMapOvr>
  <p:transition spd="fast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91051" y="358152"/>
            <a:ext cx="2570411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ea typeface="Arial Nova Bold"/>
              </a:rPr>
              <a:t>대한항공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6228" y="2270334"/>
            <a:ext cx="7315200" cy="48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Arial Nova Bold"/>
              </a:rPr>
              <a:t> &lt;   2022.01.01 ~ 2023.05.31  &gt;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01810" y="2270334"/>
            <a:ext cx="7315200" cy="48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Arial Nova Bold"/>
              </a:rPr>
              <a:t> &lt;   2023.06.01 ~ 2023.06.30  &gt;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01810" y="1313828"/>
            <a:ext cx="7315200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Arial Nova Bold"/>
              </a:rPr>
              <a:t>검증 데이터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6228" y="1313828"/>
            <a:ext cx="7315200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Arial Nova Bold"/>
              </a:rPr>
              <a:t>학습 데이터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31247" y="329176"/>
            <a:ext cx="7438823" cy="699524"/>
            <a:chOff x="0" y="0"/>
            <a:chExt cx="9918430" cy="932698"/>
          </a:xfrm>
        </p:grpSpPr>
        <p:grpSp>
          <p:nvGrpSpPr>
            <p:cNvPr name="Group 8" id="8"/>
            <p:cNvGrpSpPr/>
            <p:nvPr/>
          </p:nvGrpSpPr>
          <p:grpSpPr>
            <a:xfrm rot="-5400000">
              <a:off x="534210" y="289693"/>
              <a:ext cx="932698" cy="353312"/>
              <a:chOff x="0" y="0"/>
              <a:chExt cx="1508686" cy="5715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-60040"/>
              <a:ext cx="565020" cy="929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69"/>
                </a:lnSpc>
                <a:spcBef>
                  <a:spcPct val="0"/>
                </a:spcBef>
              </a:pPr>
              <a:r>
                <a:rPr lang="en-US" sz="3978">
                  <a:solidFill>
                    <a:srgbClr val="163459"/>
                  </a:solidFill>
                  <a:latin typeface="Maharlika"/>
                </a:rPr>
                <a:t>6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92423" y="-47917"/>
              <a:ext cx="8626007" cy="904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30"/>
                </a:lnSpc>
                <a:spcBef>
                  <a:spcPct val="0"/>
                </a:spcBef>
              </a:pPr>
              <a:r>
                <a:rPr lang="en-US" sz="3878">
                  <a:solidFill>
                    <a:srgbClr val="163459"/>
                  </a:solidFill>
                  <a:ea typeface="Maharlika"/>
                </a:rPr>
                <a:t>모델평가</a:t>
              </a: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689853" y="2988826"/>
          <a:ext cx="7315200" cy="6892628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8830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ea typeface="Arimo Bold"/>
                        </a:rPr>
                        <a:t>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880377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LSTM(기업)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LSTM(기업+유가)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7922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LSTM(기업)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LSTM(기업+유가)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0.634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446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DecisionTree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Classifier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45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RandomForest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Classifier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80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XGBClassifier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792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SVC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Freeform 13" id="13"/>
          <p:cNvSpPr/>
          <p:nvPr/>
        </p:nvSpPr>
        <p:spPr>
          <a:xfrm flipH="false" flipV="false" rot="0">
            <a:off x="7201169" y="4699966"/>
            <a:ext cx="1362101" cy="887068"/>
          </a:xfrm>
          <a:custGeom>
            <a:avLst/>
            <a:gdLst/>
            <a:ahLst/>
            <a:cxnLst/>
            <a:rect r="r" b="b" t="t" l="l"/>
            <a:pathLst>
              <a:path h="887068" w="1362101">
                <a:moveTo>
                  <a:pt x="0" y="0"/>
                </a:moveTo>
                <a:lnTo>
                  <a:pt x="1362101" y="0"/>
                </a:lnTo>
                <a:lnTo>
                  <a:pt x="1362101" y="887068"/>
                </a:lnTo>
                <a:lnTo>
                  <a:pt x="0" y="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9701810" y="2988826"/>
          <a:ext cx="7315200" cy="6896466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8829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ea typeface="Arimo Bold"/>
                        </a:rPr>
                        <a:t>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565615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LSTM(기업+유가)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0.818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31351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LSTM(기업+유가)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0.818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355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DecisionTree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Classifier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0.636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55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RandomForest</a:t>
                      </a:r>
                      <a:endParaRPr lang="en-US" sz="1100"/>
                    </a:p>
                    <a:p>
                      <a:pPr algn="ctr">
                        <a:lnSpc>
                          <a:spcPts val="2453"/>
                        </a:lnSpc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Classifier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94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XGBClassifier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887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SVC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0.63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/>
                          </a:solidFill>
                          <a:latin typeface="Arimo"/>
                        </a:rPr>
                        <a:t>0.09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Freeform 15" id="15"/>
          <p:cNvSpPr/>
          <p:nvPr/>
        </p:nvSpPr>
        <p:spPr>
          <a:xfrm flipH="false" flipV="false" rot="0">
            <a:off x="15199409" y="3998116"/>
            <a:ext cx="1362101" cy="887068"/>
          </a:xfrm>
          <a:custGeom>
            <a:avLst/>
            <a:gdLst/>
            <a:ahLst/>
            <a:cxnLst/>
            <a:rect r="r" b="b" t="t" l="l"/>
            <a:pathLst>
              <a:path h="887068" w="1362101">
                <a:moveTo>
                  <a:pt x="0" y="0"/>
                </a:moveTo>
                <a:lnTo>
                  <a:pt x="1362101" y="0"/>
                </a:lnTo>
                <a:lnTo>
                  <a:pt x="1362101" y="887068"/>
                </a:lnTo>
                <a:lnTo>
                  <a:pt x="0" y="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85984" y="93785"/>
            <a:ext cx="362724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2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9245" y="2533545"/>
            <a:ext cx="4354286" cy="4114800"/>
          </a:xfrm>
          <a:custGeom>
            <a:avLst/>
            <a:gdLst/>
            <a:ahLst/>
            <a:cxnLst/>
            <a:rect r="r" b="b" t="t" l="l"/>
            <a:pathLst>
              <a:path h="4114800" w="4354286">
                <a:moveTo>
                  <a:pt x="0" y="0"/>
                </a:moveTo>
                <a:lnTo>
                  <a:pt x="4354286" y="0"/>
                </a:lnTo>
                <a:lnTo>
                  <a:pt x="4354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5396" y="5345213"/>
            <a:ext cx="4041984" cy="1125403"/>
            <a:chOff x="0" y="0"/>
            <a:chExt cx="1281848" cy="356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1848" cy="356903"/>
            </a:xfrm>
            <a:custGeom>
              <a:avLst/>
              <a:gdLst/>
              <a:ahLst/>
              <a:cxnLst/>
              <a:rect r="r" b="b" t="t" l="l"/>
              <a:pathLst>
                <a:path h="356903" w="1281848">
                  <a:moveTo>
                    <a:pt x="0" y="0"/>
                  </a:moveTo>
                  <a:lnTo>
                    <a:pt x="1281848" y="0"/>
                  </a:lnTo>
                  <a:lnTo>
                    <a:pt x="1281848" y="356903"/>
                  </a:lnTo>
                  <a:lnTo>
                    <a:pt x="0" y="356903"/>
                  </a:lnTo>
                  <a:close/>
                </a:path>
              </a:pathLst>
            </a:custGeom>
            <a:solidFill>
              <a:srgbClr val="1634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812800" cy="1003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4055" y="5438917"/>
            <a:ext cx="3864665" cy="937995"/>
          </a:xfrm>
          <a:custGeom>
            <a:avLst/>
            <a:gdLst/>
            <a:ahLst/>
            <a:cxnLst/>
            <a:rect r="r" b="b" t="t" l="l"/>
            <a:pathLst>
              <a:path h="937995" w="3864665">
                <a:moveTo>
                  <a:pt x="0" y="0"/>
                </a:moveTo>
                <a:lnTo>
                  <a:pt x="3864665" y="0"/>
                </a:lnTo>
                <a:lnTo>
                  <a:pt x="3864665" y="937995"/>
                </a:lnTo>
                <a:lnTo>
                  <a:pt x="0" y="937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9087" b="-53759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5396" y="6697593"/>
            <a:ext cx="4041984" cy="2379840"/>
          </a:xfrm>
          <a:custGeom>
            <a:avLst/>
            <a:gdLst/>
            <a:ahLst/>
            <a:cxnLst/>
            <a:rect r="r" b="b" t="t" l="l"/>
            <a:pathLst>
              <a:path h="2379840" w="4041984">
                <a:moveTo>
                  <a:pt x="0" y="0"/>
                </a:moveTo>
                <a:lnTo>
                  <a:pt x="4041984" y="0"/>
                </a:lnTo>
                <a:lnTo>
                  <a:pt x="4041984" y="2379840"/>
                </a:lnTo>
                <a:lnTo>
                  <a:pt x="0" y="2379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476" r="0" b="-281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740843" y="3904546"/>
            <a:ext cx="5303840" cy="1457879"/>
            <a:chOff x="0" y="0"/>
            <a:chExt cx="1682025" cy="4623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82025" cy="462342"/>
            </a:xfrm>
            <a:custGeom>
              <a:avLst/>
              <a:gdLst/>
              <a:ahLst/>
              <a:cxnLst/>
              <a:rect r="r" b="b" t="t" l="l"/>
              <a:pathLst>
                <a:path h="462342" w="1682025">
                  <a:moveTo>
                    <a:pt x="0" y="0"/>
                  </a:moveTo>
                  <a:lnTo>
                    <a:pt x="1682025" y="0"/>
                  </a:lnTo>
                  <a:lnTo>
                    <a:pt x="1682025" y="462342"/>
                  </a:lnTo>
                  <a:lnTo>
                    <a:pt x="0" y="462342"/>
                  </a:lnTo>
                  <a:close/>
                </a:path>
              </a:pathLst>
            </a:custGeom>
            <a:solidFill>
              <a:srgbClr val="1634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0"/>
              <a:ext cx="812800" cy="1003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655520" y="2583639"/>
            <a:ext cx="4354286" cy="4114800"/>
          </a:xfrm>
          <a:custGeom>
            <a:avLst/>
            <a:gdLst/>
            <a:ahLst/>
            <a:cxnLst/>
            <a:rect r="r" b="b" t="t" l="l"/>
            <a:pathLst>
              <a:path h="4114800" w="4354286">
                <a:moveTo>
                  <a:pt x="0" y="0"/>
                </a:moveTo>
                <a:lnTo>
                  <a:pt x="4354286" y="0"/>
                </a:lnTo>
                <a:lnTo>
                  <a:pt x="4354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40489" y="902444"/>
            <a:ext cx="1751798" cy="1583476"/>
          </a:xfrm>
          <a:custGeom>
            <a:avLst/>
            <a:gdLst/>
            <a:ahLst/>
            <a:cxnLst/>
            <a:rect r="r" b="b" t="t" l="l"/>
            <a:pathLst>
              <a:path h="1583476" w="1751798">
                <a:moveTo>
                  <a:pt x="0" y="0"/>
                </a:moveTo>
                <a:lnTo>
                  <a:pt x="1751798" y="0"/>
                </a:lnTo>
                <a:lnTo>
                  <a:pt x="1751798" y="1583476"/>
                </a:lnTo>
                <a:lnTo>
                  <a:pt x="0" y="1583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433916" y="779039"/>
            <a:ext cx="797494" cy="1552300"/>
          </a:xfrm>
          <a:custGeom>
            <a:avLst/>
            <a:gdLst/>
            <a:ahLst/>
            <a:cxnLst/>
            <a:rect r="r" b="b" t="t" l="l"/>
            <a:pathLst>
              <a:path h="1552300" w="797494">
                <a:moveTo>
                  <a:pt x="0" y="0"/>
                </a:moveTo>
                <a:lnTo>
                  <a:pt x="797494" y="0"/>
                </a:lnTo>
                <a:lnTo>
                  <a:pt x="797494" y="1552300"/>
                </a:lnTo>
                <a:lnTo>
                  <a:pt x="0" y="1552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33916" y="3780083"/>
            <a:ext cx="798535" cy="248926"/>
          </a:xfrm>
          <a:custGeom>
            <a:avLst/>
            <a:gdLst/>
            <a:ahLst/>
            <a:cxnLst/>
            <a:rect r="r" b="b" t="t" l="l"/>
            <a:pathLst>
              <a:path h="248926" w="798535">
                <a:moveTo>
                  <a:pt x="0" y="0"/>
                </a:moveTo>
                <a:lnTo>
                  <a:pt x="798535" y="0"/>
                </a:lnTo>
                <a:lnTo>
                  <a:pt x="798535" y="248926"/>
                </a:lnTo>
                <a:lnTo>
                  <a:pt x="0" y="248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507498" y="3323360"/>
            <a:ext cx="189548" cy="188595"/>
            <a:chOff x="0" y="0"/>
            <a:chExt cx="252730" cy="2514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6990"/>
              <a:ext cx="149860" cy="156210"/>
            </a:xfrm>
            <a:custGeom>
              <a:avLst/>
              <a:gdLst/>
              <a:ahLst/>
              <a:cxnLst/>
              <a:rect r="r" b="b" t="t" l="l"/>
              <a:pathLst>
                <a:path h="156210" w="149860">
                  <a:moveTo>
                    <a:pt x="149860" y="54610"/>
                  </a:moveTo>
                  <a:cubicBezTo>
                    <a:pt x="147320" y="109220"/>
                    <a:pt x="124460" y="135890"/>
                    <a:pt x="109220" y="146050"/>
                  </a:cubicBezTo>
                  <a:cubicBezTo>
                    <a:pt x="97790" y="153670"/>
                    <a:pt x="85090" y="156210"/>
                    <a:pt x="72390" y="153670"/>
                  </a:cubicBezTo>
                  <a:cubicBezTo>
                    <a:pt x="54610" y="149860"/>
                    <a:pt x="24130" y="130810"/>
                    <a:pt x="12700" y="116840"/>
                  </a:cubicBezTo>
                  <a:cubicBezTo>
                    <a:pt x="3810" y="106680"/>
                    <a:pt x="0" y="95250"/>
                    <a:pt x="1270" y="8128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3810"/>
                    <a:pt x="82550" y="0"/>
                    <a:pt x="100330" y="3810"/>
                  </a:cubicBezTo>
                  <a:cubicBezTo>
                    <a:pt x="11303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4893260" y="3323360"/>
            <a:ext cx="184785" cy="188595"/>
            <a:chOff x="0" y="0"/>
            <a:chExt cx="246380" cy="2514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3180" y="46990"/>
              <a:ext cx="149860" cy="156210"/>
            </a:xfrm>
            <a:custGeom>
              <a:avLst/>
              <a:gdLst/>
              <a:ahLst/>
              <a:cxnLst/>
              <a:rect r="r" b="b" t="t" l="l"/>
              <a:pathLst>
                <a:path h="156210" w="149860">
                  <a:moveTo>
                    <a:pt x="149860" y="54610"/>
                  </a:moveTo>
                  <a:cubicBezTo>
                    <a:pt x="147320" y="109220"/>
                    <a:pt x="123190" y="135890"/>
                    <a:pt x="107950" y="146050"/>
                  </a:cubicBezTo>
                  <a:cubicBezTo>
                    <a:pt x="96520" y="152400"/>
                    <a:pt x="85090" y="156210"/>
                    <a:pt x="72390" y="153670"/>
                  </a:cubicBezTo>
                  <a:cubicBezTo>
                    <a:pt x="54610" y="151130"/>
                    <a:pt x="22860" y="134620"/>
                    <a:pt x="11430" y="116840"/>
                  </a:cubicBezTo>
                  <a:cubicBezTo>
                    <a:pt x="0" y="99060"/>
                    <a:pt x="2540" y="63500"/>
                    <a:pt x="7620" y="45720"/>
                  </a:cubicBezTo>
                  <a:cubicBezTo>
                    <a:pt x="11430" y="33020"/>
                    <a:pt x="19050" y="22860"/>
                    <a:pt x="30480" y="16510"/>
                  </a:cubicBezTo>
                  <a:cubicBezTo>
                    <a:pt x="46990" y="6350"/>
                    <a:pt x="82550" y="0"/>
                    <a:pt x="100330" y="3810"/>
                  </a:cubicBezTo>
                  <a:cubicBezTo>
                    <a:pt x="11303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4433916" y="3780083"/>
            <a:ext cx="798535" cy="248926"/>
          </a:xfrm>
          <a:custGeom>
            <a:avLst/>
            <a:gdLst/>
            <a:ahLst/>
            <a:cxnLst/>
            <a:rect r="r" b="b" t="t" l="l"/>
            <a:pathLst>
              <a:path h="248926" w="798535">
                <a:moveTo>
                  <a:pt x="0" y="0"/>
                </a:moveTo>
                <a:lnTo>
                  <a:pt x="798535" y="0"/>
                </a:lnTo>
                <a:lnTo>
                  <a:pt x="798535" y="248926"/>
                </a:lnTo>
                <a:lnTo>
                  <a:pt x="0" y="248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183225" y="3473855"/>
            <a:ext cx="184785" cy="189548"/>
            <a:chOff x="0" y="0"/>
            <a:chExt cx="246380" cy="2527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3820" y="154940"/>
                    <a:pt x="71120" y="152400"/>
                  </a:cubicBezTo>
                  <a:cubicBezTo>
                    <a:pt x="53340" y="148590"/>
                    <a:pt x="2286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3761393" y="3436707"/>
            <a:ext cx="187642" cy="182880"/>
            <a:chOff x="0" y="0"/>
            <a:chExt cx="250190" cy="2438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9530" y="4699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4610"/>
                  </a:moveTo>
                  <a:cubicBezTo>
                    <a:pt x="130810" y="135890"/>
                    <a:pt x="121920" y="142240"/>
                    <a:pt x="109220" y="146050"/>
                  </a:cubicBezTo>
                  <a:cubicBezTo>
                    <a:pt x="91440" y="151130"/>
                    <a:pt x="54610" y="149860"/>
                    <a:pt x="38100" y="142240"/>
                  </a:cubicBezTo>
                  <a:cubicBezTo>
                    <a:pt x="26670" y="137160"/>
                    <a:pt x="19050" y="127000"/>
                    <a:pt x="12700" y="116840"/>
                  </a:cubicBezTo>
                  <a:cubicBezTo>
                    <a:pt x="6350" y="106680"/>
                    <a:pt x="0" y="95250"/>
                    <a:pt x="1270" y="8128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3810"/>
                    <a:pt x="82550" y="0"/>
                    <a:pt x="100330" y="3810"/>
                  </a:cubicBezTo>
                  <a:cubicBezTo>
                    <a:pt x="113030" y="6350"/>
                    <a:pt x="132080" y="22860"/>
                    <a:pt x="132080" y="228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3162270" y="3830090"/>
            <a:ext cx="849630" cy="230505"/>
            <a:chOff x="0" y="0"/>
            <a:chExt cx="1132840" cy="3073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8260" y="38100"/>
              <a:ext cx="1036320" cy="237490"/>
            </a:xfrm>
            <a:custGeom>
              <a:avLst/>
              <a:gdLst/>
              <a:ahLst/>
              <a:cxnLst/>
              <a:rect r="r" b="b" t="t" l="l"/>
              <a:pathLst>
                <a:path h="237490" w="1036320">
                  <a:moveTo>
                    <a:pt x="81280" y="60960"/>
                  </a:moveTo>
                  <a:cubicBezTo>
                    <a:pt x="415290" y="55880"/>
                    <a:pt x="847090" y="0"/>
                    <a:pt x="946150" y="12700"/>
                  </a:cubicBezTo>
                  <a:cubicBezTo>
                    <a:pt x="974090" y="16510"/>
                    <a:pt x="985520" y="17780"/>
                    <a:pt x="999490" y="30480"/>
                  </a:cubicBezTo>
                  <a:cubicBezTo>
                    <a:pt x="1016000" y="45720"/>
                    <a:pt x="1032510" y="82550"/>
                    <a:pt x="1033780" y="105410"/>
                  </a:cubicBezTo>
                  <a:cubicBezTo>
                    <a:pt x="1033780" y="124460"/>
                    <a:pt x="1022350" y="146050"/>
                    <a:pt x="1013460" y="158750"/>
                  </a:cubicBezTo>
                  <a:cubicBezTo>
                    <a:pt x="1007110" y="167640"/>
                    <a:pt x="1002030" y="171450"/>
                    <a:pt x="991870" y="176530"/>
                  </a:cubicBezTo>
                  <a:cubicBezTo>
                    <a:pt x="977900" y="182880"/>
                    <a:pt x="953770" y="191770"/>
                    <a:pt x="935990" y="189230"/>
                  </a:cubicBezTo>
                  <a:cubicBezTo>
                    <a:pt x="918210" y="186690"/>
                    <a:pt x="897890" y="177800"/>
                    <a:pt x="885190" y="165100"/>
                  </a:cubicBezTo>
                  <a:cubicBezTo>
                    <a:pt x="872490" y="152400"/>
                    <a:pt x="861060" y="133350"/>
                    <a:pt x="858520" y="115570"/>
                  </a:cubicBezTo>
                  <a:cubicBezTo>
                    <a:pt x="855980" y="97790"/>
                    <a:pt x="857250" y="76200"/>
                    <a:pt x="867410" y="59690"/>
                  </a:cubicBezTo>
                  <a:cubicBezTo>
                    <a:pt x="880110" y="40640"/>
                    <a:pt x="913130" y="16510"/>
                    <a:pt x="935990" y="12700"/>
                  </a:cubicBezTo>
                  <a:cubicBezTo>
                    <a:pt x="955040" y="8890"/>
                    <a:pt x="976630" y="13970"/>
                    <a:pt x="991870" y="25400"/>
                  </a:cubicBezTo>
                  <a:cubicBezTo>
                    <a:pt x="1010920" y="39370"/>
                    <a:pt x="1031240" y="73660"/>
                    <a:pt x="1033780" y="96520"/>
                  </a:cubicBezTo>
                  <a:cubicBezTo>
                    <a:pt x="1036320" y="115570"/>
                    <a:pt x="1028700" y="135890"/>
                    <a:pt x="1018540" y="151130"/>
                  </a:cubicBezTo>
                  <a:cubicBezTo>
                    <a:pt x="1008380" y="165100"/>
                    <a:pt x="1000760" y="175260"/>
                    <a:pt x="974090" y="184150"/>
                  </a:cubicBezTo>
                  <a:cubicBezTo>
                    <a:pt x="867410" y="222250"/>
                    <a:pt x="196850" y="237490"/>
                    <a:pt x="81280" y="218440"/>
                  </a:cubicBezTo>
                  <a:cubicBezTo>
                    <a:pt x="52070" y="213360"/>
                    <a:pt x="41910" y="209550"/>
                    <a:pt x="29210" y="198120"/>
                  </a:cubicBezTo>
                  <a:cubicBezTo>
                    <a:pt x="16510" y="186690"/>
                    <a:pt x="5080" y="166370"/>
                    <a:pt x="2540" y="148590"/>
                  </a:cubicBezTo>
                  <a:cubicBezTo>
                    <a:pt x="0" y="132080"/>
                    <a:pt x="5080" y="109220"/>
                    <a:pt x="16510" y="95250"/>
                  </a:cubicBezTo>
                  <a:cubicBezTo>
                    <a:pt x="29210" y="78740"/>
                    <a:pt x="81280" y="60960"/>
                    <a:pt x="81280" y="609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2890406" y="5135441"/>
            <a:ext cx="4005708" cy="3687971"/>
          </a:xfrm>
          <a:custGeom>
            <a:avLst/>
            <a:gdLst/>
            <a:ahLst/>
            <a:cxnLst/>
            <a:rect r="r" b="b" t="t" l="l"/>
            <a:pathLst>
              <a:path h="3687971" w="4005708">
                <a:moveTo>
                  <a:pt x="0" y="0"/>
                </a:moveTo>
                <a:lnTo>
                  <a:pt x="4005708" y="0"/>
                </a:lnTo>
                <a:lnTo>
                  <a:pt x="4005708" y="3687970"/>
                </a:lnTo>
                <a:lnTo>
                  <a:pt x="0" y="36879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628" r="0" b="-3628"/>
            </a:stretch>
          </a:blipFill>
        </p:spPr>
      </p:sp>
      <p:sp>
        <p:nvSpPr>
          <p:cNvPr name="AutoShape 27" id="27"/>
          <p:cNvSpPr/>
          <p:nvPr/>
        </p:nvSpPr>
        <p:spPr>
          <a:xfrm flipV="true">
            <a:off x="5449527" y="4648090"/>
            <a:ext cx="844109" cy="11922"/>
          </a:xfrm>
          <a:prstGeom prst="line">
            <a:avLst/>
          </a:prstGeom>
          <a:ln cap="rnd" w="114300">
            <a:solidFill>
              <a:srgbClr val="16121A">
                <a:alpha val="6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V="true">
            <a:off x="12468352" y="4584984"/>
            <a:ext cx="844109" cy="11922"/>
          </a:xfrm>
          <a:prstGeom prst="line">
            <a:avLst/>
          </a:prstGeom>
          <a:ln cap="rnd" w="114300">
            <a:solidFill>
              <a:srgbClr val="16121A">
                <a:alpha val="6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9" id="29"/>
          <p:cNvSpPr txBox="true"/>
          <p:nvPr/>
        </p:nvSpPr>
        <p:spPr>
          <a:xfrm rot="0">
            <a:off x="6778943" y="4011605"/>
            <a:ext cx="5265740" cy="107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2227" spc="-22">
                <a:solidFill>
                  <a:srgbClr val="FFFFFF"/>
                </a:solidFill>
                <a:ea typeface="TDTD고딕M"/>
              </a:rPr>
              <a:t>텍스트 마이닝을 이용한</a:t>
            </a:r>
            <a:r>
              <a:rPr lang="en-US" sz="2227" spc="-22">
                <a:solidFill>
                  <a:srgbClr val="FFFFFF"/>
                </a:solidFill>
                <a:latin typeface="TDTD고딕M"/>
              </a:rPr>
              <a:t> </a:t>
            </a:r>
          </a:p>
          <a:p>
            <a:pPr algn="ctr">
              <a:lnSpc>
                <a:spcPts val="4455"/>
              </a:lnSpc>
              <a:spcBef>
                <a:spcPct val="0"/>
              </a:spcBef>
            </a:pPr>
            <a:r>
              <a:rPr lang="en-US" sz="2227" spc="-22">
                <a:solidFill>
                  <a:srgbClr val="FFFFFF"/>
                </a:solidFill>
                <a:latin typeface="TDTD고딕M"/>
              </a:rPr>
              <a:t>LG화학&amp;대한항공 주가 등하락 예측 모델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172433" y="5566475"/>
            <a:ext cx="4440659" cy="341439"/>
            <a:chOff x="0" y="0"/>
            <a:chExt cx="5920879" cy="455252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12700" y="-180975"/>
              <a:ext cx="5908179" cy="636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28"/>
                </a:lnSpc>
                <a:spcBef>
                  <a:spcPct val="0"/>
                </a:spcBef>
              </a:pPr>
              <a:r>
                <a:rPr lang="en-US" sz="2264">
                  <a:solidFill>
                    <a:srgbClr val="163459"/>
                  </a:solidFill>
                  <a:latin typeface="TDTD고딕M"/>
                </a:rPr>
                <a:t>0 -&gt; 홀드 / 1 -&gt; 투자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180975"/>
              <a:ext cx="5908179" cy="636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28"/>
                </a:lnSpc>
                <a:spcBef>
                  <a:spcPct val="0"/>
                </a:spcBef>
              </a:pPr>
              <a:r>
                <a:rPr lang="en-US" sz="2264">
                  <a:solidFill>
                    <a:srgbClr val="163459"/>
                  </a:solidFill>
                  <a:latin typeface="TDTD고딕M"/>
                </a:rPr>
                <a:t>0 -&gt; 홀드 / 1 -&gt; 투자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7584287" y="93785"/>
            <a:ext cx="366117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3773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317757" y="2775711"/>
            <a:ext cx="2822956" cy="3821260"/>
          </a:xfrm>
          <a:custGeom>
            <a:avLst/>
            <a:gdLst/>
            <a:ahLst/>
            <a:cxnLst/>
            <a:rect r="r" b="b" t="t" l="l"/>
            <a:pathLst>
              <a:path h="3821260" w="2822956">
                <a:moveTo>
                  <a:pt x="0" y="0"/>
                </a:moveTo>
                <a:lnTo>
                  <a:pt x="2822956" y="0"/>
                </a:lnTo>
                <a:lnTo>
                  <a:pt x="2822956" y="3821260"/>
                </a:lnTo>
                <a:lnTo>
                  <a:pt x="0" y="3821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7533" y="2775711"/>
            <a:ext cx="2690221" cy="3898872"/>
          </a:xfrm>
          <a:custGeom>
            <a:avLst/>
            <a:gdLst/>
            <a:ahLst/>
            <a:cxnLst/>
            <a:rect r="r" b="b" t="t" l="l"/>
            <a:pathLst>
              <a:path h="3898872" w="2690221">
                <a:moveTo>
                  <a:pt x="0" y="0"/>
                </a:moveTo>
                <a:lnTo>
                  <a:pt x="2690222" y="0"/>
                </a:lnTo>
                <a:lnTo>
                  <a:pt x="2690222" y="3898872"/>
                </a:lnTo>
                <a:lnTo>
                  <a:pt x="0" y="3898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55146" y="2697747"/>
            <a:ext cx="2615002" cy="3977189"/>
          </a:xfrm>
          <a:custGeom>
            <a:avLst/>
            <a:gdLst/>
            <a:ahLst/>
            <a:cxnLst/>
            <a:rect r="r" b="b" t="t" l="l"/>
            <a:pathLst>
              <a:path h="3977189" w="2615002">
                <a:moveTo>
                  <a:pt x="0" y="0"/>
                </a:moveTo>
                <a:lnTo>
                  <a:pt x="2615001" y="0"/>
                </a:lnTo>
                <a:lnTo>
                  <a:pt x="2615001" y="3977189"/>
                </a:lnTo>
                <a:lnTo>
                  <a:pt x="0" y="3977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80328" y="2667747"/>
            <a:ext cx="2669789" cy="4007189"/>
          </a:xfrm>
          <a:custGeom>
            <a:avLst/>
            <a:gdLst/>
            <a:ahLst/>
            <a:cxnLst/>
            <a:rect r="r" b="b" t="t" l="l"/>
            <a:pathLst>
              <a:path h="4007189" w="2669789">
                <a:moveTo>
                  <a:pt x="0" y="0"/>
                </a:moveTo>
                <a:lnTo>
                  <a:pt x="2669790" y="0"/>
                </a:lnTo>
                <a:lnTo>
                  <a:pt x="2669790" y="4007189"/>
                </a:lnTo>
                <a:lnTo>
                  <a:pt x="0" y="40071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84520" y="7075279"/>
            <a:ext cx="130598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450">
                <a:solidFill>
                  <a:srgbClr val="000000"/>
                </a:solidFill>
                <a:ea typeface="Maharlika"/>
              </a:rPr>
              <a:t>백두현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7014" y="7990661"/>
            <a:ext cx="411480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21">
                <a:solidFill>
                  <a:srgbClr val="000000"/>
                </a:solidFill>
                <a:ea typeface="Maharlika"/>
              </a:rPr>
              <a:t>큐레이터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21">
                <a:solidFill>
                  <a:srgbClr val="000000"/>
                </a:solidFill>
                <a:ea typeface="Maharlika"/>
              </a:rPr>
              <a:t>모델링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21">
                <a:solidFill>
                  <a:srgbClr val="000000"/>
                </a:solidFill>
                <a:ea typeface="Maharlika"/>
              </a:rPr>
              <a:t>중간발표자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09652" y="7078741"/>
            <a:ext cx="130598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450">
                <a:solidFill>
                  <a:srgbClr val="000000"/>
                </a:solidFill>
                <a:ea typeface="Maharlika"/>
              </a:rPr>
              <a:t>김희동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51815" y="7990661"/>
            <a:ext cx="411480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21">
                <a:solidFill>
                  <a:srgbClr val="000000"/>
                </a:solidFill>
                <a:ea typeface="Maharlika"/>
              </a:rPr>
              <a:t>자료수집 및 자료정리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21">
                <a:solidFill>
                  <a:srgbClr val="000000"/>
                </a:solidFill>
                <a:ea typeface="Maharlika"/>
              </a:rPr>
              <a:t>머신러닝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21">
                <a:solidFill>
                  <a:srgbClr val="000000"/>
                </a:solidFill>
                <a:ea typeface="Maharlika"/>
              </a:rPr>
              <a:t>최종 발표자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42947" y="7074038"/>
            <a:ext cx="130598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450">
                <a:solidFill>
                  <a:srgbClr val="000000"/>
                </a:solidFill>
                <a:ea typeface="Maharlika"/>
              </a:rPr>
              <a:t>엄지우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76241" y="7074038"/>
            <a:ext cx="130598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450">
                <a:solidFill>
                  <a:srgbClr val="000000"/>
                </a:solidFill>
                <a:ea typeface="Maharlika"/>
              </a:rPr>
              <a:t>김윤아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48082" y="7990661"/>
            <a:ext cx="411480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21">
                <a:solidFill>
                  <a:srgbClr val="000000"/>
                </a:solidFill>
                <a:ea typeface="Maharlika"/>
              </a:rPr>
              <a:t>메인코더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095314" y="8030462"/>
            <a:ext cx="411480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21">
                <a:solidFill>
                  <a:srgbClr val="000000"/>
                </a:solidFill>
                <a:ea typeface="Maharlika"/>
              </a:rPr>
              <a:t>도메인 지식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21">
                <a:solidFill>
                  <a:srgbClr val="000000"/>
                </a:solidFill>
                <a:ea typeface="Maharlika"/>
              </a:rPr>
              <a:t>서브코더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37014" y="483540"/>
            <a:ext cx="8145107" cy="645441"/>
            <a:chOff x="0" y="0"/>
            <a:chExt cx="10860143" cy="860588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297468" y="-58046"/>
              <a:ext cx="9562675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팀 소개 및 진행 과정(팀원소개)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1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580180" y="93785"/>
            <a:ext cx="374332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04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377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7266" y="4167185"/>
            <a:ext cx="16953467" cy="171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00"/>
              </a:lnSpc>
            </a:pPr>
            <a:r>
              <a:rPr lang="en-US" sz="11900">
                <a:solidFill>
                  <a:srgbClr val="000000"/>
                </a:solidFill>
                <a:latin typeface="Maharlika"/>
              </a:rPr>
              <a:t>6. 인사이트, 한계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80180" y="93785"/>
            <a:ext cx="374332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3773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37014" y="483540"/>
            <a:ext cx="15799125" cy="645441"/>
            <a:chOff x="0" y="0"/>
            <a:chExt cx="21065500" cy="860588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297468" y="-58046"/>
              <a:ext cx="19768032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Maharlika"/>
                </a:rPr>
                <a:t>Insight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Maharlika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5571" y="1770466"/>
            <a:ext cx="15636857" cy="7667150"/>
            <a:chOff x="0" y="0"/>
            <a:chExt cx="4201768" cy="20602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01769" cy="2060234"/>
            </a:xfrm>
            <a:custGeom>
              <a:avLst/>
              <a:gdLst/>
              <a:ahLst/>
              <a:cxnLst/>
              <a:rect r="r" b="b" t="t" l="l"/>
              <a:pathLst>
                <a:path h="2060234" w="4201769">
                  <a:moveTo>
                    <a:pt x="4077308" y="2060234"/>
                  </a:moveTo>
                  <a:lnTo>
                    <a:pt x="124460" y="2060234"/>
                  </a:lnTo>
                  <a:cubicBezTo>
                    <a:pt x="55880" y="2060234"/>
                    <a:pt x="0" y="2004354"/>
                    <a:pt x="0" y="1935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77308" y="0"/>
                  </a:lnTo>
                  <a:cubicBezTo>
                    <a:pt x="4145888" y="0"/>
                    <a:pt x="4201769" y="55880"/>
                    <a:pt x="4201769" y="124460"/>
                  </a:cubicBezTo>
                  <a:lnTo>
                    <a:pt x="4201769" y="1935774"/>
                  </a:lnTo>
                  <a:cubicBezTo>
                    <a:pt x="4201769" y="2004354"/>
                    <a:pt x="4145888" y="2060234"/>
                    <a:pt x="4077308" y="2060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383377" y="2970054"/>
            <a:ext cx="13257721" cy="450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9501" indent="-314751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ea typeface="TDTD고딕M"/>
              </a:rPr>
              <a:t>뉴스라는 비정형 데이터가 주가 변동에 영향을 미친다는 가정을 증명</a:t>
            </a:r>
          </a:p>
          <a:p>
            <a:pPr marL="629501" indent="-314751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ea typeface="TDTD고딕M"/>
              </a:rPr>
              <a:t>뉴스를 주가지수 투자예측의 변수로서 활용할 수 있음 보여줌</a:t>
            </a:r>
          </a:p>
          <a:p>
            <a:pPr marL="629501" indent="-314751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ea typeface="TDTD고딕M"/>
              </a:rPr>
              <a:t>단어 단위의 임베딩보다 문장 단위로 앞뒤 글의 맥락을 이용하는 임베딩이 효과적</a:t>
            </a:r>
          </a:p>
          <a:p>
            <a:pPr marL="629501" indent="-314751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ea typeface="TDTD고딕M"/>
              </a:rPr>
              <a:t>단순 기업 뉴스와 기업과 밀접한 거시경제 지표의  뉴스를 함께 보는 것이 더 효과적</a:t>
            </a:r>
          </a:p>
          <a:p>
            <a:pPr algn="l" marL="629501" indent="-314751" lvl="1">
              <a:lnSpc>
                <a:spcPts val="7289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ea typeface="TDTD고딕M"/>
              </a:rPr>
              <a:t>모델의 범용성을  증명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213877" y="1395943"/>
            <a:ext cx="7860245" cy="756549"/>
            <a:chOff x="0" y="0"/>
            <a:chExt cx="1908503" cy="1836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8503" cy="183693"/>
            </a:xfrm>
            <a:custGeom>
              <a:avLst/>
              <a:gdLst/>
              <a:ahLst/>
              <a:cxnLst/>
              <a:rect r="r" b="b" t="t" l="l"/>
              <a:pathLst>
                <a:path h="183693" w="1908503">
                  <a:moveTo>
                    <a:pt x="58362" y="0"/>
                  </a:moveTo>
                  <a:lnTo>
                    <a:pt x="1850141" y="0"/>
                  </a:lnTo>
                  <a:cubicBezTo>
                    <a:pt x="1865619" y="0"/>
                    <a:pt x="1880464" y="6149"/>
                    <a:pt x="1891409" y="17094"/>
                  </a:cubicBezTo>
                  <a:cubicBezTo>
                    <a:pt x="1902354" y="28039"/>
                    <a:pt x="1908503" y="42883"/>
                    <a:pt x="1908503" y="58362"/>
                  </a:cubicBezTo>
                  <a:lnTo>
                    <a:pt x="1908503" y="125331"/>
                  </a:lnTo>
                  <a:cubicBezTo>
                    <a:pt x="1908503" y="140810"/>
                    <a:pt x="1902354" y="155655"/>
                    <a:pt x="1891409" y="166600"/>
                  </a:cubicBezTo>
                  <a:cubicBezTo>
                    <a:pt x="1880464" y="177545"/>
                    <a:pt x="1865619" y="183693"/>
                    <a:pt x="1850141" y="183693"/>
                  </a:cubicBezTo>
                  <a:lnTo>
                    <a:pt x="58362" y="183693"/>
                  </a:lnTo>
                  <a:cubicBezTo>
                    <a:pt x="42883" y="183693"/>
                    <a:pt x="28039" y="177545"/>
                    <a:pt x="17094" y="166600"/>
                  </a:cubicBezTo>
                  <a:cubicBezTo>
                    <a:pt x="6149" y="155655"/>
                    <a:pt x="0" y="140810"/>
                    <a:pt x="0" y="125331"/>
                  </a:cubicBezTo>
                  <a:lnTo>
                    <a:pt x="0" y="58362"/>
                  </a:lnTo>
                  <a:cubicBezTo>
                    <a:pt x="0" y="42883"/>
                    <a:pt x="6149" y="28039"/>
                    <a:pt x="17094" y="17094"/>
                  </a:cubicBezTo>
                  <a:cubicBezTo>
                    <a:pt x="28039" y="6149"/>
                    <a:pt x="42883" y="0"/>
                    <a:pt x="58362" y="0"/>
                  </a:cubicBezTo>
                  <a:close/>
                </a:path>
              </a:pathLst>
            </a:custGeom>
            <a:solidFill>
              <a:srgbClr val="E0D8C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Gothic A1 Bold"/>
                </a:rPr>
                <a:t>Insight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605451" y="93785"/>
            <a:ext cx="323790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-20" t="21875" r="-20" b="21875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37014" y="483540"/>
            <a:ext cx="15799125" cy="645441"/>
            <a:chOff x="0" y="0"/>
            <a:chExt cx="21065500" cy="860588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297468" y="-58046"/>
              <a:ext cx="19768032" cy="9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ea typeface="Maharlika"/>
                </a:rPr>
                <a:t>한계점, 후속 연구방향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Maharlika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5571" y="1770466"/>
            <a:ext cx="15636857" cy="7667150"/>
            <a:chOff x="0" y="0"/>
            <a:chExt cx="4201768" cy="20602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01769" cy="2060234"/>
            </a:xfrm>
            <a:custGeom>
              <a:avLst/>
              <a:gdLst/>
              <a:ahLst/>
              <a:cxnLst/>
              <a:rect r="r" b="b" t="t" l="l"/>
              <a:pathLst>
                <a:path h="2060234" w="4201769">
                  <a:moveTo>
                    <a:pt x="4077308" y="2060234"/>
                  </a:moveTo>
                  <a:lnTo>
                    <a:pt x="124460" y="2060234"/>
                  </a:lnTo>
                  <a:cubicBezTo>
                    <a:pt x="55880" y="2060234"/>
                    <a:pt x="0" y="2004354"/>
                    <a:pt x="0" y="1935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77308" y="0"/>
                  </a:lnTo>
                  <a:cubicBezTo>
                    <a:pt x="4145888" y="0"/>
                    <a:pt x="4201769" y="55880"/>
                    <a:pt x="4201769" y="124460"/>
                  </a:cubicBezTo>
                  <a:lnTo>
                    <a:pt x="4201769" y="1935774"/>
                  </a:lnTo>
                  <a:cubicBezTo>
                    <a:pt x="4201769" y="2004354"/>
                    <a:pt x="4145888" y="2060234"/>
                    <a:pt x="4077308" y="2060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25571" y="2162279"/>
            <a:ext cx="15636857" cy="278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5"/>
              </a:lnSpc>
            </a:pPr>
            <a:r>
              <a:rPr lang="en-US" sz="2515">
                <a:solidFill>
                  <a:srgbClr val="000000"/>
                </a:solidFill>
                <a:latin typeface="TDTD고딕M"/>
              </a:rPr>
              <a:t>1. 데이터 전처리 과정의 정밀성 결여</a:t>
            </a:r>
          </a:p>
          <a:p>
            <a:pPr algn="ctr">
              <a:lnSpc>
                <a:spcPts val="5635"/>
              </a:lnSpc>
            </a:pPr>
            <a:r>
              <a:rPr lang="en-US" sz="2515">
                <a:solidFill>
                  <a:srgbClr val="000000"/>
                </a:solidFill>
                <a:latin typeface="TDTD고딕M"/>
              </a:rPr>
              <a:t>2.  협의의 주제선정에 의한 모델의 적은 활용도 (두개의 기업에 국한된 주제)</a:t>
            </a:r>
          </a:p>
          <a:p>
            <a:pPr algn="ctr">
              <a:lnSpc>
                <a:spcPts val="5635"/>
              </a:lnSpc>
            </a:pPr>
            <a:r>
              <a:rPr lang="en-US" sz="2515">
                <a:solidFill>
                  <a:srgbClr val="000000"/>
                </a:solidFill>
                <a:latin typeface="TDTD고딕M"/>
              </a:rPr>
              <a:t>3. 주식 시장의 복잡성(단지 뉴스 데이터로만 예측하기 어려움)</a:t>
            </a:r>
          </a:p>
          <a:p>
            <a:pPr algn="ctr">
              <a:lnSpc>
                <a:spcPts val="5635"/>
              </a:lnSpc>
            </a:pPr>
            <a:r>
              <a:rPr lang="en-US" sz="2515">
                <a:solidFill>
                  <a:srgbClr val="000000"/>
                </a:solidFill>
                <a:latin typeface="TDTD고딕M"/>
              </a:rPr>
              <a:t>4. 해당기업의 홍보성 기사와 단순 언급기사로 인해 양질의 데이터 수집X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5571" y="5977452"/>
            <a:ext cx="15636857" cy="278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5"/>
              </a:lnSpc>
            </a:pPr>
            <a:r>
              <a:rPr lang="en-US" sz="2515">
                <a:solidFill>
                  <a:srgbClr val="000000"/>
                </a:solidFill>
                <a:latin typeface="TDTD고딕M"/>
              </a:rPr>
              <a:t>1. 주식 장의 일별 시초가-종가 변동 예측으로 타겟 변경</a:t>
            </a:r>
          </a:p>
          <a:p>
            <a:pPr algn="ctr">
              <a:lnSpc>
                <a:spcPts val="5635"/>
              </a:lnSpc>
            </a:pPr>
            <a:r>
              <a:rPr lang="en-US" sz="2515">
                <a:solidFill>
                  <a:srgbClr val="000000"/>
                </a:solidFill>
                <a:latin typeface="TDTD고딕M"/>
              </a:rPr>
              <a:t>2.  기업별 단어 사전 구축</a:t>
            </a:r>
          </a:p>
          <a:p>
            <a:pPr algn="ctr">
              <a:lnSpc>
                <a:spcPts val="5635"/>
              </a:lnSpc>
            </a:pPr>
            <a:r>
              <a:rPr lang="en-US" sz="2515">
                <a:solidFill>
                  <a:srgbClr val="000000"/>
                </a:solidFill>
                <a:latin typeface="TDTD고딕M"/>
              </a:rPr>
              <a:t>3.  직 , 간접적 관련 뉴스 사전 선별 모색</a:t>
            </a:r>
          </a:p>
          <a:p>
            <a:pPr algn="ctr">
              <a:lnSpc>
                <a:spcPts val="5635"/>
              </a:lnSpc>
            </a:pPr>
            <a:r>
              <a:rPr lang="en-US" sz="2515">
                <a:solidFill>
                  <a:srgbClr val="000000"/>
                </a:solidFill>
                <a:latin typeface="TDTD고딕M"/>
              </a:rPr>
              <a:t>4.  CNN모델로 특징 백터를 찾아 새롭게 모델링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213877" y="1395943"/>
            <a:ext cx="7860245" cy="756549"/>
            <a:chOff x="0" y="0"/>
            <a:chExt cx="1908503" cy="1836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8503" cy="183693"/>
            </a:xfrm>
            <a:custGeom>
              <a:avLst/>
              <a:gdLst/>
              <a:ahLst/>
              <a:cxnLst/>
              <a:rect r="r" b="b" t="t" l="l"/>
              <a:pathLst>
                <a:path h="183693" w="1908503">
                  <a:moveTo>
                    <a:pt x="58362" y="0"/>
                  </a:moveTo>
                  <a:lnTo>
                    <a:pt x="1850141" y="0"/>
                  </a:lnTo>
                  <a:cubicBezTo>
                    <a:pt x="1865619" y="0"/>
                    <a:pt x="1880464" y="6149"/>
                    <a:pt x="1891409" y="17094"/>
                  </a:cubicBezTo>
                  <a:cubicBezTo>
                    <a:pt x="1902354" y="28039"/>
                    <a:pt x="1908503" y="42883"/>
                    <a:pt x="1908503" y="58362"/>
                  </a:cubicBezTo>
                  <a:lnTo>
                    <a:pt x="1908503" y="125331"/>
                  </a:lnTo>
                  <a:cubicBezTo>
                    <a:pt x="1908503" y="140810"/>
                    <a:pt x="1902354" y="155655"/>
                    <a:pt x="1891409" y="166600"/>
                  </a:cubicBezTo>
                  <a:cubicBezTo>
                    <a:pt x="1880464" y="177545"/>
                    <a:pt x="1865619" y="183693"/>
                    <a:pt x="1850141" y="183693"/>
                  </a:cubicBezTo>
                  <a:lnTo>
                    <a:pt x="58362" y="183693"/>
                  </a:lnTo>
                  <a:cubicBezTo>
                    <a:pt x="42883" y="183693"/>
                    <a:pt x="28039" y="177545"/>
                    <a:pt x="17094" y="166600"/>
                  </a:cubicBezTo>
                  <a:cubicBezTo>
                    <a:pt x="6149" y="155655"/>
                    <a:pt x="0" y="140810"/>
                    <a:pt x="0" y="125331"/>
                  </a:cubicBezTo>
                  <a:lnTo>
                    <a:pt x="0" y="58362"/>
                  </a:lnTo>
                  <a:cubicBezTo>
                    <a:pt x="0" y="42883"/>
                    <a:pt x="6149" y="28039"/>
                    <a:pt x="17094" y="17094"/>
                  </a:cubicBezTo>
                  <a:cubicBezTo>
                    <a:pt x="28039" y="6149"/>
                    <a:pt x="42883" y="0"/>
                    <a:pt x="58362" y="0"/>
                  </a:cubicBezTo>
                  <a:close/>
                </a:path>
              </a:pathLst>
            </a:custGeom>
            <a:solidFill>
              <a:srgbClr val="E0D8C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ea typeface="Gothic A1 Bold"/>
                </a:rPr>
                <a:t>한계점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213877" y="5211378"/>
            <a:ext cx="7860245" cy="756549"/>
            <a:chOff x="0" y="0"/>
            <a:chExt cx="1908503" cy="1836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08503" cy="183693"/>
            </a:xfrm>
            <a:custGeom>
              <a:avLst/>
              <a:gdLst/>
              <a:ahLst/>
              <a:cxnLst/>
              <a:rect r="r" b="b" t="t" l="l"/>
              <a:pathLst>
                <a:path h="183693" w="1908503">
                  <a:moveTo>
                    <a:pt x="58362" y="0"/>
                  </a:moveTo>
                  <a:lnTo>
                    <a:pt x="1850141" y="0"/>
                  </a:lnTo>
                  <a:cubicBezTo>
                    <a:pt x="1865619" y="0"/>
                    <a:pt x="1880464" y="6149"/>
                    <a:pt x="1891409" y="17094"/>
                  </a:cubicBezTo>
                  <a:cubicBezTo>
                    <a:pt x="1902354" y="28039"/>
                    <a:pt x="1908503" y="42883"/>
                    <a:pt x="1908503" y="58362"/>
                  </a:cubicBezTo>
                  <a:lnTo>
                    <a:pt x="1908503" y="125331"/>
                  </a:lnTo>
                  <a:cubicBezTo>
                    <a:pt x="1908503" y="140810"/>
                    <a:pt x="1902354" y="155655"/>
                    <a:pt x="1891409" y="166600"/>
                  </a:cubicBezTo>
                  <a:cubicBezTo>
                    <a:pt x="1880464" y="177545"/>
                    <a:pt x="1865619" y="183693"/>
                    <a:pt x="1850141" y="183693"/>
                  </a:cubicBezTo>
                  <a:lnTo>
                    <a:pt x="58362" y="183693"/>
                  </a:lnTo>
                  <a:cubicBezTo>
                    <a:pt x="42883" y="183693"/>
                    <a:pt x="28039" y="177545"/>
                    <a:pt x="17094" y="166600"/>
                  </a:cubicBezTo>
                  <a:cubicBezTo>
                    <a:pt x="6149" y="155655"/>
                    <a:pt x="0" y="140810"/>
                    <a:pt x="0" y="125331"/>
                  </a:cubicBezTo>
                  <a:lnTo>
                    <a:pt x="0" y="58362"/>
                  </a:lnTo>
                  <a:cubicBezTo>
                    <a:pt x="0" y="42883"/>
                    <a:pt x="6149" y="28039"/>
                    <a:pt x="17094" y="17094"/>
                  </a:cubicBezTo>
                  <a:cubicBezTo>
                    <a:pt x="28039" y="6149"/>
                    <a:pt x="42883" y="0"/>
                    <a:pt x="58362" y="0"/>
                  </a:cubicBezTo>
                  <a:close/>
                </a:path>
              </a:pathLst>
            </a:custGeom>
            <a:solidFill>
              <a:srgbClr val="E0D8C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ea typeface="Gothic A1 Bold"/>
                </a:rPr>
                <a:t>후속 연구방향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584019" y="93785"/>
            <a:ext cx="3666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25315" y="3279088"/>
            <a:ext cx="4415458" cy="6307797"/>
          </a:xfrm>
          <a:custGeom>
            <a:avLst/>
            <a:gdLst/>
            <a:ahLst/>
            <a:cxnLst/>
            <a:rect r="r" b="b" t="t" l="l"/>
            <a:pathLst>
              <a:path h="6307797" w="4415458">
                <a:moveTo>
                  <a:pt x="4415458" y="0"/>
                </a:moveTo>
                <a:lnTo>
                  <a:pt x="0" y="0"/>
                </a:lnTo>
                <a:lnTo>
                  <a:pt x="0" y="6307797"/>
                </a:lnTo>
                <a:lnTo>
                  <a:pt x="4415458" y="6307797"/>
                </a:lnTo>
                <a:lnTo>
                  <a:pt x="441545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33795" y="1995347"/>
            <a:ext cx="12732246" cy="5860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4"/>
              </a:lnSpc>
            </a:pPr>
            <a:r>
              <a:rPr lang="en-US" sz="2602">
                <a:solidFill>
                  <a:srgbClr val="000000"/>
                </a:solidFill>
                <a:ea typeface="Arial Nova"/>
              </a:rPr>
              <a:t>장주현,김재윤 , KR-FinBERT 뉴스 감성분석을 활용한 KOSPI 주가지수 예측,  2022</a:t>
            </a:r>
          </a:p>
          <a:p>
            <a:pPr>
              <a:lnSpc>
                <a:spcPts val="5204"/>
              </a:lnSpc>
            </a:pPr>
            <a:r>
              <a:rPr lang="en-US" sz="2602">
                <a:solidFill>
                  <a:srgbClr val="000000"/>
                </a:solidFill>
                <a:ea typeface="Arial Nova"/>
              </a:rPr>
              <a:t>유지돈,이익선 , 인터넷 뉴스 콘텐츠 빅데이터를 활용한 종합주가지수 예측,  2018</a:t>
            </a:r>
          </a:p>
          <a:p>
            <a:pPr>
              <a:lnSpc>
                <a:spcPts val="5204"/>
              </a:lnSpc>
            </a:pPr>
            <a:r>
              <a:rPr lang="en-US" sz="2602">
                <a:solidFill>
                  <a:srgbClr val="000000"/>
                </a:solidFill>
                <a:ea typeface="Arial Nova"/>
              </a:rPr>
              <a:t>성노윤,남기환 , 산업군 내 동질성을 고려한 온라인 뉴스 기반 주가예측,  2018</a:t>
            </a:r>
          </a:p>
          <a:p>
            <a:pPr>
              <a:lnSpc>
                <a:spcPts val="5204"/>
              </a:lnSpc>
            </a:pPr>
            <a:r>
              <a:rPr lang="en-US" sz="2602">
                <a:solidFill>
                  <a:srgbClr val="000000"/>
                </a:solidFill>
                <a:ea typeface="Arial Nova"/>
              </a:rPr>
              <a:t>성노윤,남기환, 시스템적인 군집 확인과 뉴스를 이용한 주가 예측, 2019</a:t>
            </a:r>
          </a:p>
          <a:p>
            <a:pPr>
              <a:lnSpc>
                <a:spcPts val="5204"/>
              </a:lnSpc>
            </a:pPr>
            <a:r>
              <a:rPr lang="en-US" sz="2602">
                <a:solidFill>
                  <a:srgbClr val="000000"/>
                </a:solidFill>
                <a:ea typeface="Arial Nova"/>
              </a:rPr>
              <a:t>신영근외 3인, 국내 증시 흐름에 대한 영향 요인 분석, 2008</a:t>
            </a:r>
          </a:p>
          <a:p>
            <a:pPr>
              <a:lnSpc>
                <a:spcPts val="5204"/>
              </a:lnSpc>
            </a:pPr>
            <a:r>
              <a:rPr lang="en-US" sz="2602">
                <a:solidFill>
                  <a:srgbClr val="000000"/>
                </a:solidFill>
                <a:ea typeface="Arial Nova"/>
              </a:rPr>
              <a:t>김다예, 이영인, Word2Vec을 활용한 뉴스 기반 주가지수 방향성 예측용 감성 사전 구축, 2018</a:t>
            </a:r>
          </a:p>
          <a:p>
            <a:pPr>
              <a:lnSpc>
                <a:spcPts val="5204"/>
              </a:lnSpc>
            </a:pPr>
            <a:r>
              <a:rPr lang="en-US" sz="2602">
                <a:solidFill>
                  <a:srgbClr val="000000"/>
                </a:solidFill>
                <a:ea typeface="Arial Nova"/>
              </a:rPr>
              <a:t>성노윤,남기환 , 온라인 뉴스 및 거시경제 변수를 활용한 주가예측, 2017</a:t>
            </a:r>
          </a:p>
          <a:p>
            <a:pPr>
              <a:lnSpc>
                <a:spcPts val="5204"/>
              </a:lnSpc>
            </a:pPr>
            <a:r>
              <a:rPr lang="en-US" sz="2602">
                <a:solidFill>
                  <a:srgbClr val="000000"/>
                </a:solidFill>
                <a:ea typeface="Arial Nova"/>
              </a:rPr>
              <a:t>변태우외 3인,  텍스트마이닝과 환율데이터를 활용한 주가의 위험성 예측에 관한 연구, 2011</a:t>
            </a:r>
          </a:p>
          <a:p>
            <a:pPr>
              <a:lnSpc>
                <a:spcPts val="5204"/>
              </a:lnSpc>
            </a:pPr>
            <a:r>
              <a:rPr lang="en-US" sz="2602">
                <a:solidFill>
                  <a:srgbClr val="000000"/>
                </a:solidFill>
                <a:ea typeface="Arial Nova"/>
              </a:rPr>
              <a:t>최일지, 구평회, 웹 뉴스 텍스트 마이닝을 이용한 주가 등락 예측,  2014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00792" y="2802838"/>
            <a:ext cx="921706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837014" y="483540"/>
            <a:ext cx="15799125" cy="645441"/>
            <a:chOff x="0" y="0"/>
            <a:chExt cx="21065500" cy="860588"/>
          </a:xfrm>
        </p:grpSpPr>
        <p:grpSp>
          <p:nvGrpSpPr>
            <p:cNvPr name="Group 6" id="6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297468" y="-58046"/>
              <a:ext cx="19768032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참고 문헌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7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582769" y="93785"/>
            <a:ext cx="36915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377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224565" y="3338629"/>
            <a:ext cx="11838870" cy="2797175"/>
            <a:chOff x="0" y="0"/>
            <a:chExt cx="15785160" cy="37295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15785160" cy="2808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499"/>
                </a:lnSpc>
              </a:pPr>
              <a:r>
                <a:rPr lang="en-US" sz="14499">
                  <a:solidFill>
                    <a:srgbClr val="163459"/>
                  </a:solidFill>
                  <a:latin typeface="Maharlika"/>
                </a:rPr>
                <a:t>Thank you!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7498880" y="2942167"/>
              <a:ext cx="787400" cy="787400"/>
            </a:xfrm>
            <a:custGeom>
              <a:avLst/>
              <a:gdLst/>
              <a:ahLst/>
              <a:cxnLst/>
              <a:rect r="r" b="b" t="t" l="l"/>
              <a:pathLst>
                <a:path h="787400" w="787400">
                  <a:moveTo>
                    <a:pt x="0" y="0"/>
                  </a:moveTo>
                  <a:lnTo>
                    <a:pt x="787400" y="0"/>
                  </a:lnTo>
                  <a:lnTo>
                    <a:pt x="787400" y="787400"/>
                  </a:lnTo>
                  <a:lnTo>
                    <a:pt x="0" y="78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33873">
            <a:off x="9949326" y="5575335"/>
            <a:ext cx="12580967" cy="16026710"/>
          </a:xfrm>
          <a:custGeom>
            <a:avLst/>
            <a:gdLst/>
            <a:ahLst/>
            <a:cxnLst/>
            <a:rect r="r" b="b" t="t" l="l"/>
            <a:pathLst>
              <a:path h="16026710" w="12580967">
                <a:moveTo>
                  <a:pt x="0" y="0"/>
                </a:moveTo>
                <a:lnTo>
                  <a:pt x="12580968" y="0"/>
                </a:lnTo>
                <a:lnTo>
                  <a:pt x="12580968" y="16026710"/>
                </a:lnTo>
                <a:lnTo>
                  <a:pt x="0" y="16026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40381"/>
            <a:ext cx="16258210" cy="159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99"/>
              </a:lnSpc>
            </a:pPr>
            <a:r>
              <a:rPr lang="en-US" sz="11199">
                <a:solidFill>
                  <a:srgbClr val="FFFFFF"/>
                </a:solidFill>
                <a:latin typeface="Maharlika"/>
              </a:rPr>
              <a:t>Q &amp; A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1845" y="453812"/>
            <a:ext cx="8502155" cy="4426163"/>
          </a:xfrm>
          <a:custGeom>
            <a:avLst/>
            <a:gdLst/>
            <a:ahLst/>
            <a:cxnLst/>
            <a:rect r="r" b="b" t="t" l="l"/>
            <a:pathLst>
              <a:path h="4426163" w="8502155">
                <a:moveTo>
                  <a:pt x="0" y="0"/>
                </a:moveTo>
                <a:lnTo>
                  <a:pt x="8502155" y="0"/>
                </a:lnTo>
                <a:lnTo>
                  <a:pt x="8502155" y="4426163"/>
                </a:lnTo>
                <a:lnTo>
                  <a:pt x="0" y="4426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845" y="5143500"/>
            <a:ext cx="9218083" cy="4705527"/>
          </a:xfrm>
          <a:custGeom>
            <a:avLst/>
            <a:gdLst/>
            <a:ahLst/>
            <a:cxnLst/>
            <a:rect r="r" b="b" t="t" l="l"/>
            <a:pathLst>
              <a:path h="4705527" w="9218083">
                <a:moveTo>
                  <a:pt x="0" y="0"/>
                </a:moveTo>
                <a:lnTo>
                  <a:pt x="9218083" y="0"/>
                </a:lnTo>
                <a:lnTo>
                  <a:pt x="9218083" y="4705527"/>
                </a:lnTo>
                <a:lnTo>
                  <a:pt x="0" y="4705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91691" y="1727210"/>
          <a:ext cx="17344675" cy="7820782"/>
        </p:xfrm>
        <a:graphic>
          <a:graphicData uri="http://schemas.openxmlformats.org/drawingml/2006/table">
            <a:tbl>
              <a:tblPr/>
              <a:tblGrid>
                <a:gridCol w="3441455"/>
                <a:gridCol w="1939584"/>
                <a:gridCol w="2107103"/>
                <a:gridCol w="2056062"/>
                <a:gridCol w="1920672"/>
                <a:gridCol w="2478448"/>
                <a:gridCol w="2075734"/>
                <a:gridCol w="1325618"/>
              </a:tblGrid>
              <a:tr h="8679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59"/>
                        </a:lnSpc>
                        <a:defRPr/>
                      </a:pPr>
                      <a:r>
                        <a:rPr lang="en-US" sz="2199" spc="230">
                          <a:solidFill>
                            <a:srgbClr val="163459"/>
                          </a:solidFill>
                          <a:latin typeface="Fahkwang Light"/>
                        </a:rPr>
                        <a:t>CONTENTS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099" spc="220">
                          <a:solidFill>
                            <a:srgbClr val="FFFFFF"/>
                          </a:solidFill>
                          <a:latin typeface="Fahkwang Light"/>
                        </a:rPr>
                        <a:t>6.8 ~ 6.13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E1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099" spc="220">
                          <a:solidFill>
                            <a:srgbClr val="FFFFFF"/>
                          </a:solidFill>
                          <a:latin typeface="Fahkwang Light"/>
                        </a:rPr>
                        <a:t>6.13 ~ 6.20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E1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099" spc="220">
                          <a:solidFill>
                            <a:srgbClr val="FFFFFF"/>
                          </a:solidFill>
                          <a:latin typeface="Fahkwang Light"/>
                        </a:rPr>
                        <a:t>6.19 ~ 6.20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E1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099" spc="220">
                          <a:solidFill>
                            <a:srgbClr val="FFFFFF"/>
                          </a:solidFill>
                          <a:latin typeface="Fahkwang Light"/>
                        </a:rPr>
                        <a:t>6.21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E1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099" spc="220">
                          <a:solidFill>
                            <a:srgbClr val="FFFFFF"/>
                          </a:solidFill>
                          <a:latin typeface="Fahkwang Light"/>
                        </a:rPr>
                        <a:t>6.21 ~ 6.23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E1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099" spc="220">
                          <a:solidFill>
                            <a:srgbClr val="FFFFFF"/>
                          </a:solidFill>
                          <a:latin typeface="Fahkwang Light"/>
                        </a:rPr>
                        <a:t>6.26 ~7.4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E1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099" spc="220">
                          <a:solidFill>
                            <a:srgbClr val="FFFFFF"/>
                          </a:solidFill>
                          <a:latin typeface="Fahkwang Light"/>
                        </a:rPr>
                        <a:t>7.5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E1C"/>
                    </a:solidFill>
                  </a:tcPr>
                </a:tc>
              </a:tr>
              <a:tr h="8888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ea typeface="Fahkwang Light"/>
                        </a:rPr>
                        <a:t>기획 및 논문 조사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3C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92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ea typeface="Fahkwang Light"/>
                        </a:rPr>
                        <a:t>데이터수집</a:t>
                      </a:r>
                      <a:endParaRPr lang="en-US" sz="1100"/>
                    </a:p>
                    <a:p>
                      <a:pPr algn="ctr">
                        <a:lnSpc>
                          <a:spcPts val="2279"/>
                        </a:lnSpc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latin typeface="Fahkwang Light"/>
                        </a:rPr>
                        <a:t>&amp;</a:t>
                      </a:r>
                    </a:p>
                    <a:p>
                      <a:pPr algn="ctr">
                        <a:lnSpc>
                          <a:spcPts val="2279"/>
                        </a:lnSpc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ea typeface="Fahkwang Light"/>
                        </a:rPr>
                        <a:t>전처리 </a:t>
                      </a:r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3C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06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ea typeface="Fahkwang Light"/>
                        </a:rPr>
                        <a:t>기사 제목 텍스트 마이닝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3C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86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ea typeface="Fahkwang Light"/>
                        </a:rPr>
                        <a:t>중간발표 준비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ea typeface="Fahkwang Light"/>
                        </a:rPr>
                        <a:t>중간 발표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3C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33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ea typeface="Fahkwang Light"/>
                        </a:rPr>
                        <a:t>데이터 모델링 및 평가(1차)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3C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3C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9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ea typeface="Fahkwang Light"/>
                        </a:rPr>
                        <a:t>기사 본문 텍스트 마이닝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latin typeface="Fahkwang Light"/>
                        </a:rPr>
                        <a:t>&amp;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ea typeface="Fahkwang Light"/>
                        </a:rPr>
                        <a:t>데이터 모델링 및 평가(2차)</a:t>
                      </a:r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3C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02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ea typeface="Fahkwang Light"/>
                        </a:rPr>
                        <a:t>최종발표 준비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63459"/>
                          </a:solidFill>
                          <a:ea typeface="Fahkwang Light"/>
                        </a:rPr>
                        <a:t>최종 발표</a:t>
                      </a:r>
                      <a:endParaRPr lang="en-US" sz="1100"/>
                    </a:p>
                  </a:txBody>
                  <a:tcPr marL="72683" marR="72683" marT="72683" marB="72683" anchor="ctr">
                    <a:lnL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634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3C9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837014" y="483540"/>
            <a:ext cx="8145107" cy="645441"/>
            <a:chOff x="0" y="0"/>
            <a:chExt cx="10860143" cy="860588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297468" y="-58046"/>
              <a:ext cx="9562675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팀 소개 및 진행 과정(타임테이블)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580180" y="93785"/>
            <a:ext cx="374332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377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67266" y="4097585"/>
            <a:ext cx="16953467" cy="3362647"/>
            <a:chOff x="0" y="0"/>
            <a:chExt cx="22604623" cy="44835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9075"/>
              <a:ext cx="22604623" cy="225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200"/>
                </a:lnSpc>
              </a:pPr>
              <a:r>
                <a:rPr lang="en-US" sz="12200">
                  <a:solidFill>
                    <a:srgbClr val="040606"/>
                  </a:solidFill>
                  <a:latin typeface="TDTD고딕M"/>
                </a:rPr>
                <a:t>2.주제선정 배경, 선행연구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0908611" y="3696129"/>
              <a:ext cx="787400" cy="787400"/>
            </a:xfrm>
            <a:custGeom>
              <a:avLst/>
              <a:gdLst/>
              <a:ahLst/>
              <a:cxnLst/>
              <a:rect r="r" b="b" t="t" l="l"/>
              <a:pathLst>
                <a:path h="787400" w="787400">
                  <a:moveTo>
                    <a:pt x="0" y="0"/>
                  </a:moveTo>
                  <a:lnTo>
                    <a:pt x="787400" y="0"/>
                  </a:lnTo>
                  <a:lnTo>
                    <a:pt x="787400" y="787400"/>
                  </a:lnTo>
                  <a:lnTo>
                    <a:pt x="0" y="78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580180" y="93785"/>
            <a:ext cx="374332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A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7014" y="483540"/>
            <a:ext cx="15799125" cy="645441"/>
            <a:chOff x="0" y="0"/>
            <a:chExt cx="21065500" cy="860588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297468" y="-58046"/>
              <a:ext cx="19768032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주제선정 배경, 선행연구(문제인식)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2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25434" y="1370239"/>
            <a:ext cx="12182758" cy="234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Nanum Gothic Regular Bold"/>
              </a:rPr>
              <a:t>코로나 사태 이후 사람들의 주식에 대한 관심 상승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Nanum Gothic Regular Bold"/>
              </a:rPr>
              <a:t>기본적 분석, 기술적 분석등 투자분석 기법에 대한 관심 상승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Nanum Gothic Regular Bold"/>
              </a:rPr>
              <a:t>기업의 재무지표, 경제지표 외 다양한 예측지표에 대한 요구 상승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Nanum Gothic Regular Bold"/>
              </a:rPr>
              <a:t>뉴스를 활용한 기업의 주가 예측 모델 개발 제안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099478" y="5351961"/>
            <a:ext cx="8540010" cy="4123236"/>
            <a:chOff x="0" y="0"/>
            <a:chExt cx="11386680" cy="5497649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2560439" y="0"/>
              <a:ext cx="8576507" cy="4816929"/>
              <a:chOff x="0" y="0"/>
              <a:chExt cx="8576507" cy="481692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6350" y="0"/>
                <a:ext cx="8589208" cy="4816928"/>
              </a:xfrm>
              <a:custGeom>
                <a:avLst/>
                <a:gdLst/>
                <a:ahLst/>
                <a:cxnLst/>
                <a:rect r="r" b="b" t="t" l="l"/>
                <a:pathLst>
                  <a:path h="4816928" w="8589208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4816928"/>
                    </a:lnTo>
                    <a:lnTo>
                      <a:pt x="0" y="4816928"/>
                    </a:lnTo>
                    <a:close/>
                    <a:moveTo>
                      <a:pt x="1715302" y="0"/>
                    </a:moveTo>
                    <a:lnTo>
                      <a:pt x="1728002" y="0"/>
                    </a:lnTo>
                    <a:lnTo>
                      <a:pt x="1728002" y="4816928"/>
                    </a:lnTo>
                    <a:lnTo>
                      <a:pt x="1715302" y="4816928"/>
                    </a:lnTo>
                    <a:close/>
                    <a:moveTo>
                      <a:pt x="3430603" y="0"/>
                    </a:moveTo>
                    <a:lnTo>
                      <a:pt x="3443303" y="0"/>
                    </a:lnTo>
                    <a:lnTo>
                      <a:pt x="3443303" y="4816928"/>
                    </a:lnTo>
                    <a:lnTo>
                      <a:pt x="3430603" y="4816928"/>
                    </a:lnTo>
                    <a:close/>
                    <a:moveTo>
                      <a:pt x="5145905" y="0"/>
                    </a:moveTo>
                    <a:lnTo>
                      <a:pt x="5158605" y="0"/>
                    </a:lnTo>
                    <a:lnTo>
                      <a:pt x="5158605" y="4816928"/>
                    </a:lnTo>
                    <a:lnTo>
                      <a:pt x="5145905" y="4816928"/>
                    </a:lnTo>
                    <a:close/>
                    <a:moveTo>
                      <a:pt x="6861206" y="0"/>
                    </a:moveTo>
                    <a:lnTo>
                      <a:pt x="6873906" y="0"/>
                    </a:lnTo>
                    <a:lnTo>
                      <a:pt x="6873906" y="4816928"/>
                    </a:lnTo>
                    <a:lnTo>
                      <a:pt x="6861206" y="4816928"/>
                    </a:lnTo>
                    <a:close/>
                    <a:moveTo>
                      <a:pt x="8576508" y="0"/>
                    </a:moveTo>
                    <a:lnTo>
                      <a:pt x="8589208" y="0"/>
                    </a:lnTo>
                    <a:lnTo>
                      <a:pt x="8589208" y="4816928"/>
                    </a:lnTo>
                    <a:lnTo>
                      <a:pt x="8576508" y="4816928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32149" y="4943929"/>
              <a:ext cx="256580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072937" y="4943929"/>
              <a:ext cx="405606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10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747361" y="4943929"/>
              <a:ext cx="487362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20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466135" y="4943929"/>
              <a:ext cx="480417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30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182825" y="4943929"/>
              <a:ext cx="477639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40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887213" y="4943929"/>
              <a:ext cx="499467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50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26944"/>
              <a:ext cx="2357239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ea typeface="Maharlika"/>
                </a:rPr>
                <a:t>재무재표분석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47712" y="1471318"/>
              <a:ext cx="1609527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ea typeface="Maharlika"/>
                </a:rPr>
                <a:t>경기지표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47712" y="2715691"/>
              <a:ext cx="1609527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ea typeface="Maharlika"/>
                </a:rPr>
                <a:t>뉴스동향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47712" y="3960064"/>
              <a:ext cx="1609527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ea typeface="Maharlika"/>
                </a:rPr>
                <a:t>외국시장 </a:t>
              </a:r>
            </a:p>
          </p:txBody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2560439" y="0"/>
              <a:ext cx="8582857" cy="4816929"/>
              <a:chOff x="0" y="0"/>
              <a:chExt cx="8582857" cy="481692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152255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5152255">
                    <a:moveTo>
                      <a:pt x="0" y="0"/>
                    </a:moveTo>
                    <a:lnTo>
                      <a:pt x="5065550" y="0"/>
                    </a:lnTo>
                    <a:cubicBezTo>
                      <a:pt x="5088545" y="0"/>
                      <a:pt x="5110599" y="9135"/>
                      <a:pt x="5126859" y="25395"/>
                    </a:cubicBezTo>
                    <a:cubicBezTo>
                      <a:pt x="5143119" y="41655"/>
                      <a:pt x="5152255" y="63709"/>
                      <a:pt x="5152255" y="86705"/>
                    </a:cubicBezTo>
                    <a:lnTo>
                      <a:pt x="5152255" y="997104"/>
                    </a:lnTo>
                    <a:cubicBezTo>
                      <a:pt x="5152255" y="1020100"/>
                      <a:pt x="5143119" y="1042153"/>
                      <a:pt x="5126859" y="1058414"/>
                    </a:cubicBezTo>
                    <a:cubicBezTo>
                      <a:pt x="5110599" y="1074674"/>
                      <a:pt x="5088545" y="1083809"/>
                      <a:pt x="5065550" y="1083809"/>
                    </a:cubicBezTo>
                    <a:lnTo>
                      <a:pt x="0" y="1083809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1244373"/>
                <a:ext cx="6867556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6867556">
                    <a:moveTo>
                      <a:pt x="0" y="0"/>
                    </a:moveTo>
                    <a:lnTo>
                      <a:pt x="6780851" y="0"/>
                    </a:lnTo>
                    <a:cubicBezTo>
                      <a:pt x="6803847" y="0"/>
                      <a:pt x="6825900" y="9135"/>
                      <a:pt x="6842161" y="25395"/>
                    </a:cubicBezTo>
                    <a:cubicBezTo>
                      <a:pt x="6858421" y="41656"/>
                      <a:pt x="6867556" y="63709"/>
                      <a:pt x="6867556" y="86705"/>
                    </a:cubicBezTo>
                    <a:lnTo>
                      <a:pt x="6867556" y="997105"/>
                    </a:lnTo>
                    <a:cubicBezTo>
                      <a:pt x="6867556" y="1044990"/>
                      <a:pt x="6828737" y="1083809"/>
                      <a:pt x="6780851" y="1083809"/>
                    </a:cubicBezTo>
                    <a:lnTo>
                      <a:pt x="0" y="1083809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2488746"/>
                <a:ext cx="8582858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8582858">
                    <a:moveTo>
                      <a:pt x="0" y="0"/>
                    </a:moveTo>
                    <a:lnTo>
                      <a:pt x="8496153" y="0"/>
                    </a:lnTo>
                    <a:cubicBezTo>
                      <a:pt x="8519148" y="0"/>
                      <a:pt x="8541202" y="9135"/>
                      <a:pt x="8557462" y="25396"/>
                    </a:cubicBezTo>
                    <a:cubicBezTo>
                      <a:pt x="8573722" y="41656"/>
                      <a:pt x="8582858" y="63710"/>
                      <a:pt x="8582858" y="86705"/>
                    </a:cubicBezTo>
                    <a:lnTo>
                      <a:pt x="8582858" y="997105"/>
                    </a:lnTo>
                    <a:cubicBezTo>
                      <a:pt x="8582858" y="1044990"/>
                      <a:pt x="8544038" y="1083809"/>
                      <a:pt x="8496153" y="1083809"/>
                    </a:cubicBezTo>
                    <a:lnTo>
                      <a:pt x="0" y="1083809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3733120"/>
                <a:ext cx="6352965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6352965">
                    <a:moveTo>
                      <a:pt x="0" y="0"/>
                    </a:moveTo>
                    <a:lnTo>
                      <a:pt x="6266261" y="0"/>
                    </a:lnTo>
                    <a:cubicBezTo>
                      <a:pt x="6314146" y="0"/>
                      <a:pt x="6352965" y="38819"/>
                      <a:pt x="6352965" y="86704"/>
                    </a:cubicBezTo>
                    <a:lnTo>
                      <a:pt x="6352965" y="997104"/>
                    </a:lnTo>
                    <a:cubicBezTo>
                      <a:pt x="6352965" y="1020099"/>
                      <a:pt x="6343830" y="1042153"/>
                      <a:pt x="6327570" y="1058413"/>
                    </a:cubicBezTo>
                    <a:cubicBezTo>
                      <a:pt x="6311310" y="1074673"/>
                      <a:pt x="6289256" y="1083808"/>
                      <a:pt x="6266261" y="1083808"/>
                    </a:cubicBezTo>
                    <a:lnTo>
                      <a:pt x="0" y="1083808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121803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4121803">
                    <a:moveTo>
                      <a:pt x="0" y="0"/>
                    </a:moveTo>
                    <a:lnTo>
                      <a:pt x="4121803" y="0"/>
                    </a:lnTo>
                    <a:lnTo>
                      <a:pt x="4121803" y="1083809"/>
                    </a:lnTo>
                    <a:lnTo>
                      <a:pt x="0" y="108380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1244373"/>
                <a:ext cx="4978978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4978978">
                    <a:moveTo>
                      <a:pt x="0" y="0"/>
                    </a:moveTo>
                    <a:lnTo>
                      <a:pt x="4978978" y="0"/>
                    </a:lnTo>
                    <a:lnTo>
                      <a:pt x="4978978" y="1083809"/>
                    </a:lnTo>
                    <a:lnTo>
                      <a:pt x="0" y="108380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2488746"/>
                <a:ext cx="6866286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6866286">
                    <a:moveTo>
                      <a:pt x="0" y="0"/>
                    </a:moveTo>
                    <a:lnTo>
                      <a:pt x="6866286" y="0"/>
                    </a:lnTo>
                    <a:lnTo>
                      <a:pt x="6866286" y="1083809"/>
                    </a:lnTo>
                    <a:lnTo>
                      <a:pt x="0" y="108380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3733120"/>
                <a:ext cx="4292544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4292544">
                    <a:moveTo>
                      <a:pt x="0" y="0"/>
                    </a:moveTo>
                    <a:lnTo>
                      <a:pt x="4292544" y="0"/>
                    </a:lnTo>
                    <a:lnTo>
                      <a:pt x="4292544" y="1083808"/>
                    </a:lnTo>
                    <a:lnTo>
                      <a:pt x="0" y="1083808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717418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1717418">
                    <a:moveTo>
                      <a:pt x="0" y="0"/>
                    </a:moveTo>
                    <a:lnTo>
                      <a:pt x="1717418" y="0"/>
                    </a:lnTo>
                    <a:lnTo>
                      <a:pt x="1717418" y="1083809"/>
                    </a:lnTo>
                    <a:lnTo>
                      <a:pt x="0" y="108380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1244373"/>
                <a:ext cx="2575334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2575334">
                    <a:moveTo>
                      <a:pt x="0" y="0"/>
                    </a:moveTo>
                    <a:lnTo>
                      <a:pt x="2575334" y="0"/>
                    </a:lnTo>
                    <a:lnTo>
                      <a:pt x="2575334" y="1083809"/>
                    </a:lnTo>
                    <a:lnTo>
                      <a:pt x="0" y="108380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2488746"/>
                <a:ext cx="4119771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4119771">
                    <a:moveTo>
                      <a:pt x="0" y="0"/>
                    </a:moveTo>
                    <a:lnTo>
                      <a:pt x="4119771" y="0"/>
                    </a:lnTo>
                    <a:lnTo>
                      <a:pt x="4119771" y="1083809"/>
                    </a:lnTo>
                    <a:lnTo>
                      <a:pt x="0" y="108380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3733120"/>
                <a:ext cx="2575527" cy="1083809"/>
              </a:xfrm>
              <a:custGeom>
                <a:avLst/>
                <a:gdLst/>
                <a:ahLst/>
                <a:cxnLst/>
                <a:rect r="r" b="b" t="t" l="l"/>
                <a:pathLst>
                  <a:path h="1083809" w="2575527">
                    <a:moveTo>
                      <a:pt x="0" y="0"/>
                    </a:moveTo>
                    <a:lnTo>
                      <a:pt x="2575527" y="0"/>
                    </a:lnTo>
                    <a:lnTo>
                      <a:pt x="2575527" y="1083808"/>
                    </a:lnTo>
                    <a:lnTo>
                      <a:pt x="0" y="108380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name="Group 34" id="34"/>
          <p:cNvGrpSpPr/>
          <p:nvPr/>
        </p:nvGrpSpPr>
        <p:grpSpPr>
          <a:xfrm rot="0">
            <a:off x="1232652" y="5351961"/>
            <a:ext cx="6155064" cy="3906339"/>
            <a:chOff x="0" y="0"/>
            <a:chExt cx="8206751" cy="5208451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1121427" y="4654731"/>
              <a:ext cx="846534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2018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2596526" y="4654731"/>
              <a:ext cx="857250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2019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4018246" y="4654731"/>
              <a:ext cx="974725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2020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5552380" y="4654731"/>
              <a:ext cx="867370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2021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6991959" y="4654731"/>
              <a:ext cx="949127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2022</a:t>
              </a:r>
            </a:p>
          </p:txBody>
        </p:sp>
        <p:grpSp>
          <p:nvGrpSpPr>
            <p:cNvPr name="Group 40" id="40"/>
            <p:cNvGrpSpPr>
              <a:grpSpLocks noChangeAspect="true"/>
            </p:cNvGrpSpPr>
            <p:nvPr/>
          </p:nvGrpSpPr>
          <p:grpSpPr>
            <a:xfrm rot="0">
              <a:off x="804466" y="238760"/>
              <a:ext cx="7402286" cy="4288971"/>
              <a:chOff x="0" y="0"/>
              <a:chExt cx="7402286" cy="4288971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-6350"/>
                <a:ext cx="740228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402285">
                    <a:moveTo>
                      <a:pt x="0" y="0"/>
                    </a:moveTo>
                    <a:lnTo>
                      <a:pt x="7402285" y="0"/>
                    </a:lnTo>
                    <a:lnTo>
                      <a:pt x="740228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1065893"/>
                <a:ext cx="740228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402285">
                    <a:moveTo>
                      <a:pt x="0" y="0"/>
                    </a:moveTo>
                    <a:lnTo>
                      <a:pt x="7402285" y="0"/>
                    </a:lnTo>
                    <a:lnTo>
                      <a:pt x="740228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2138136"/>
                <a:ext cx="740228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402285">
                    <a:moveTo>
                      <a:pt x="0" y="0"/>
                    </a:moveTo>
                    <a:lnTo>
                      <a:pt x="7402285" y="0"/>
                    </a:lnTo>
                    <a:lnTo>
                      <a:pt x="740228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3210379"/>
                <a:ext cx="740228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402285">
                    <a:moveTo>
                      <a:pt x="0" y="0"/>
                    </a:moveTo>
                    <a:lnTo>
                      <a:pt x="7402285" y="0"/>
                    </a:lnTo>
                    <a:lnTo>
                      <a:pt x="740228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4282622"/>
                <a:ext cx="740228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402285">
                    <a:moveTo>
                      <a:pt x="0" y="0"/>
                    </a:moveTo>
                    <a:lnTo>
                      <a:pt x="7402285" y="0"/>
                    </a:lnTo>
                    <a:lnTo>
                      <a:pt x="740228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9723" y="-76200"/>
              <a:ext cx="591542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40 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6945" y="996043"/>
              <a:ext cx="594320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30 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2068286"/>
              <a:ext cx="601266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20 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81756" y="3140529"/>
              <a:ext cx="519509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10 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230783" y="4212771"/>
              <a:ext cx="370483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aharlika"/>
                </a:rPr>
                <a:t>0 </a:t>
              </a:r>
            </a:p>
          </p:txBody>
        </p:sp>
        <p:grpSp>
          <p:nvGrpSpPr>
            <p:cNvPr name="Group 51" id="51"/>
            <p:cNvGrpSpPr>
              <a:grpSpLocks noChangeAspect="true"/>
            </p:cNvGrpSpPr>
            <p:nvPr/>
          </p:nvGrpSpPr>
          <p:grpSpPr>
            <a:xfrm rot="0">
              <a:off x="1481194" y="389709"/>
              <a:ext cx="6048829" cy="2271486"/>
              <a:chOff x="676729" y="150949"/>
              <a:chExt cx="6048829" cy="2271486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676729" y="1759596"/>
                <a:ext cx="1576061" cy="631496"/>
              </a:xfrm>
              <a:custGeom>
                <a:avLst/>
                <a:gdLst/>
                <a:ahLst/>
                <a:cxnLst/>
                <a:rect r="r" b="b" t="t" l="l"/>
                <a:pathLst>
                  <a:path h="631496" w="1576061">
                    <a:moveTo>
                      <a:pt x="127000" y="63217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7"/>
                    </a:cubicBezTo>
                    <a:close/>
                    <a:moveTo>
                      <a:pt x="73229" y="36349"/>
                    </a:moveTo>
                    <a:cubicBezTo>
                      <a:pt x="58414" y="31059"/>
                      <a:pt x="42108" y="38739"/>
                      <a:pt x="36752" y="53531"/>
                    </a:cubicBezTo>
                    <a:cubicBezTo>
                      <a:pt x="31395" y="68322"/>
                      <a:pt x="39002" y="84662"/>
                      <a:pt x="53770" y="90085"/>
                    </a:cubicBezTo>
                    <a:lnTo>
                      <a:pt x="1534227" y="626206"/>
                    </a:lnTo>
                    <a:cubicBezTo>
                      <a:pt x="1549043" y="631496"/>
                      <a:pt x="1565348" y="623816"/>
                      <a:pt x="1570704" y="609025"/>
                    </a:cubicBezTo>
                    <a:cubicBezTo>
                      <a:pt x="1576061" y="594233"/>
                      <a:pt x="1568454" y="577893"/>
                      <a:pt x="1553686" y="572471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2157186" y="2114020"/>
                <a:ext cx="1574366" cy="308131"/>
              </a:xfrm>
              <a:custGeom>
                <a:avLst/>
                <a:gdLst/>
                <a:ahLst/>
                <a:cxnLst/>
                <a:rect r="r" b="b" t="t" l="l"/>
                <a:pathLst>
                  <a:path h="308131" w="1574366">
                    <a:moveTo>
                      <a:pt x="127000" y="244914"/>
                    </a:moveTo>
                    <a:cubicBezTo>
                      <a:pt x="126843" y="209955"/>
                      <a:pt x="98459" y="181698"/>
                      <a:pt x="63500" y="181698"/>
                    </a:cubicBezTo>
                    <a:cubicBezTo>
                      <a:pt x="28540" y="181698"/>
                      <a:pt x="156" y="209955"/>
                      <a:pt x="0" y="244914"/>
                    </a:cubicBezTo>
                    <a:cubicBezTo>
                      <a:pt x="156" y="279874"/>
                      <a:pt x="28540" y="308131"/>
                      <a:pt x="63500" y="308131"/>
                    </a:cubicBezTo>
                    <a:cubicBezTo>
                      <a:pt x="98459" y="308131"/>
                      <a:pt x="126843" y="279874"/>
                      <a:pt x="127000" y="244914"/>
                    </a:cubicBezTo>
                    <a:close/>
                    <a:moveTo>
                      <a:pt x="59403" y="216634"/>
                    </a:moveTo>
                    <a:cubicBezTo>
                      <a:pt x="43844" y="218959"/>
                      <a:pt x="33091" y="233423"/>
                      <a:pt x="35346" y="248993"/>
                    </a:cubicBezTo>
                    <a:cubicBezTo>
                      <a:pt x="37601" y="264562"/>
                      <a:pt x="52017" y="275380"/>
                      <a:pt x="67596" y="273194"/>
                    </a:cubicBezTo>
                    <a:lnTo>
                      <a:pt x="1548053" y="58746"/>
                    </a:lnTo>
                    <a:cubicBezTo>
                      <a:pt x="1563612" y="56421"/>
                      <a:pt x="1574366" y="41957"/>
                      <a:pt x="1572110" y="26388"/>
                    </a:cubicBezTo>
                    <a:cubicBezTo>
                      <a:pt x="1569855" y="10818"/>
                      <a:pt x="1555440" y="0"/>
                      <a:pt x="1539860" y="2186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 flipH="false" flipV="false" rot="0">
                <a:off x="3637643" y="825960"/>
                <a:ext cx="1575749" cy="1381743"/>
              </a:xfrm>
              <a:custGeom>
                <a:avLst/>
                <a:gdLst/>
                <a:ahLst/>
                <a:cxnLst/>
                <a:rect r="r" b="b" t="t" l="l"/>
                <a:pathLst>
                  <a:path h="1381743" w="1575749">
                    <a:moveTo>
                      <a:pt x="127000" y="1318526"/>
                    </a:moveTo>
                    <a:cubicBezTo>
                      <a:pt x="126843" y="1283566"/>
                      <a:pt x="98459" y="1255309"/>
                      <a:pt x="63500" y="1255309"/>
                    </a:cubicBezTo>
                    <a:cubicBezTo>
                      <a:pt x="28540" y="1255309"/>
                      <a:pt x="156" y="1283566"/>
                      <a:pt x="0" y="1318526"/>
                    </a:cubicBezTo>
                    <a:cubicBezTo>
                      <a:pt x="156" y="1353485"/>
                      <a:pt x="28540" y="1381742"/>
                      <a:pt x="63500" y="1381742"/>
                    </a:cubicBezTo>
                    <a:cubicBezTo>
                      <a:pt x="98459" y="1381742"/>
                      <a:pt x="126843" y="1353485"/>
                      <a:pt x="127000" y="1318526"/>
                    </a:cubicBezTo>
                    <a:close/>
                    <a:moveTo>
                      <a:pt x="44755" y="1296958"/>
                    </a:moveTo>
                    <a:cubicBezTo>
                      <a:pt x="32928" y="1307331"/>
                      <a:pt x="31709" y="1325313"/>
                      <a:pt x="42029" y="1337187"/>
                    </a:cubicBezTo>
                    <a:cubicBezTo>
                      <a:pt x="52348" y="1349061"/>
                      <a:pt x="70325" y="1350360"/>
                      <a:pt x="82245" y="1340093"/>
                    </a:cubicBezTo>
                    <a:lnTo>
                      <a:pt x="1562702" y="53402"/>
                    </a:lnTo>
                    <a:cubicBezTo>
                      <a:pt x="1574530" y="43029"/>
                      <a:pt x="1575748" y="25047"/>
                      <a:pt x="1565429" y="13173"/>
                    </a:cubicBezTo>
                    <a:cubicBezTo>
                      <a:pt x="1555108" y="1299"/>
                      <a:pt x="1537132" y="0"/>
                      <a:pt x="1525212" y="1026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 flipH="false" flipV="false" rot="0">
                <a:off x="5118100" y="151232"/>
                <a:ext cx="1607457" cy="769779"/>
              </a:xfrm>
              <a:custGeom>
                <a:avLst/>
                <a:gdLst/>
                <a:ahLst/>
                <a:cxnLst/>
                <a:rect r="r" b="b" t="t" l="l"/>
                <a:pathLst>
                  <a:path h="769779" w="1607457">
                    <a:moveTo>
                      <a:pt x="127000" y="706562"/>
                    </a:moveTo>
                    <a:cubicBezTo>
                      <a:pt x="126844" y="671603"/>
                      <a:pt x="98459" y="643346"/>
                      <a:pt x="63500" y="643346"/>
                    </a:cubicBezTo>
                    <a:cubicBezTo>
                      <a:pt x="28541" y="643346"/>
                      <a:pt x="156" y="671603"/>
                      <a:pt x="0" y="706562"/>
                    </a:cubicBezTo>
                    <a:cubicBezTo>
                      <a:pt x="156" y="741521"/>
                      <a:pt x="28541" y="769779"/>
                      <a:pt x="63500" y="769779"/>
                    </a:cubicBezTo>
                    <a:cubicBezTo>
                      <a:pt x="98459" y="769779"/>
                      <a:pt x="126844" y="741521"/>
                      <a:pt x="127000" y="706562"/>
                    </a:cubicBezTo>
                    <a:close/>
                    <a:moveTo>
                      <a:pt x="52111" y="680355"/>
                    </a:moveTo>
                    <a:cubicBezTo>
                      <a:pt x="37711" y="686689"/>
                      <a:pt x="31140" y="703472"/>
                      <a:pt x="37409" y="717900"/>
                    </a:cubicBezTo>
                    <a:cubicBezTo>
                      <a:pt x="43680" y="732329"/>
                      <a:pt x="60433" y="738975"/>
                      <a:pt x="74889" y="732770"/>
                    </a:cubicBezTo>
                    <a:lnTo>
                      <a:pt x="1555346" y="89424"/>
                    </a:lnTo>
                    <a:cubicBezTo>
                      <a:pt x="1569746" y="83089"/>
                      <a:pt x="1576318" y="66307"/>
                      <a:pt x="1570048" y="51879"/>
                    </a:cubicBezTo>
                    <a:cubicBezTo>
                      <a:pt x="1563777" y="37450"/>
                      <a:pt x="1547025" y="30804"/>
                      <a:pt x="1532568" y="37009"/>
                    </a:cubicBezTo>
                    <a:close/>
                    <a:moveTo>
                      <a:pt x="1607457" y="63217"/>
                    </a:moveTo>
                    <a:cubicBezTo>
                      <a:pt x="1607300" y="28257"/>
                      <a:pt x="1578917" y="0"/>
                      <a:pt x="1543957" y="0"/>
                    </a:cubicBezTo>
                    <a:cubicBezTo>
                      <a:pt x="1508997" y="0"/>
                      <a:pt x="1480614" y="28257"/>
                      <a:pt x="1480457" y="63217"/>
                    </a:cubicBezTo>
                    <a:cubicBezTo>
                      <a:pt x="1480614" y="98176"/>
                      <a:pt x="1508997" y="126433"/>
                      <a:pt x="1543957" y="126433"/>
                    </a:cubicBezTo>
                    <a:cubicBezTo>
                      <a:pt x="1578917" y="126433"/>
                      <a:pt x="1607300" y="98176"/>
                      <a:pt x="1607457" y="6321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name="TextBox 56" id="56"/>
          <p:cNvSpPr txBox="true"/>
          <p:nvPr/>
        </p:nvSpPr>
        <p:spPr>
          <a:xfrm rot="0">
            <a:off x="11063571" y="4654551"/>
            <a:ext cx="4008545" cy="48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5"/>
              </a:lnSpc>
            </a:pPr>
            <a:r>
              <a:rPr lang="en-US" sz="2500">
                <a:solidFill>
                  <a:srgbClr val="000000"/>
                </a:solidFill>
                <a:latin typeface="Maharlika"/>
              </a:rPr>
              <a:t>&lt;주가예측 요인 중요도 조사&gt;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577260" y="4654551"/>
            <a:ext cx="6337369" cy="48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5"/>
              </a:lnSpc>
            </a:pPr>
            <a:r>
              <a:rPr lang="en-US" sz="2500">
                <a:solidFill>
                  <a:srgbClr val="000000"/>
                </a:solidFill>
                <a:latin typeface="Maharlika"/>
              </a:rPr>
              <a:t>&lt; 주식거래 활동계좌 및 주식시장 관심도 추이 &gt;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144000" y="9499600"/>
            <a:ext cx="784768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000">
                <a:solidFill>
                  <a:srgbClr val="000000"/>
                </a:solidFill>
                <a:ea typeface="Maharlika"/>
              </a:rPr>
              <a:t>출처: 개인의 금융투자 실태 분석 보고서 (금융투자협회, 자본투자연구원)</a:t>
            </a:r>
          </a:p>
          <a:p>
            <a:pPr algn="just">
              <a:lnSpc>
                <a:spcPts val="3100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382731" y="9499600"/>
            <a:ext cx="8158122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000">
                <a:solidFill>
                  <a:srgbClr val="000000"/>
                </a:solidFill>
                <a:ea typeface="Maharlika"/>
              </a:rPr>
              <a:t>출처: 코로나19 위기와 최근 주식투자 수요 증가에 대한 소고(자본시장연구원)</a:t>
            </a:r>
          </a:p>
          <a:p>
            <a:pPr algn="just">
              <a:lnSpc>
                <a:spcPts val="3100"/>
              </a:lnSpc>
            </a:pPr>
          </a:p>
        </p:txBody>
      </p:sp>
      <p:sp>
        <p:nvSpPr>
          <p:cNvPr name="TextBox 60" id="60"/>
          <p:cNvSpPr txBox="true"/>
          <p:nvPr/>
        </p:nvSpPr>
        <p:spPr>
          <a:xfrm rot="0">
            <a:off x="17581698" y="93785"/>
            <a:ext cx="371296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3773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86010" y="1288685"/>
            <a:ext cx="8034832" cy="8165710"/>
            <a:chOff x="0" y="0"/>
            <a:chExt cx="2997332" cy="30461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97332" cy="3046155"/>
            </a:xfrm>
            <a:custGeom>
              <a:avLst/>
              <a:gdLst/>
              <a:ahLst/>
              <a:cxnLst/>
              <a:rect r="r" b="b" t="t" l="l"/>
              <a:pathLst>
                <a:path h="3046155" w="2997332">
                  <a:moveTo>
                    <a:pt x="2872872" y="3046155"/>
                  </a:moveTo>
                  <a:lnTo>
                    <a:pt x="124460" y="3046155"/>
                  </a:lnTo>
                  <a:cubicBezTo>
                    <a:pt x="55880" y="3046155"/>
                    <a:pt x="0" y="2990275"/>
                    <a:pt x="0" y="2921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72872" y="0"/>
                  </a:lnTo>
                  <a:cubicBezTo>
                    <a:pt x="2941452" y="0"/>
                    <a:pt x="2997332" y="55880"/>
                    <a:pt x="2997332" y="124460"/>
                  </a:cubicBezTo>
                  <a:lnTo>
                    <a:pt x="2997332" y="2921695"/>
                  </a:lnTo>
                  <a:cubicBezTo>
                    <a:pt x="2997332" y="2990275"/>
                    <a:pt x="2941452" y="3046155"/>
                    <a:pt x="2872872" y="30461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5" id="5"/>
          <p:cNvSpPr/>
          <p:nvPr/>
        </p:nvSpPr>
        <p:spPr>
          <a:xfrm>
            <a:off x="1410563" y="3190962"/>
            <a:ext cx="6535073" cy="0"/>
          </a:xfrm>
          <a:prstGeom prst="line">
            <a:avLst/>
          </a:prstGeom>
          <a:ln cap="rnd" w="952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093379" y="2526299"/>
            <a:ext cx="9671" cy="6680228"/>
          </a:xfrm>
          <a:prstGeom prst="line">
            <a:avLst/>
          </a:prstGeom>
          <a:ln cap="flat" w="19050">
            <a:solidFill>
              <a:srgbClr val="FCFEF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542169" y="3567459"/>
            <a:ext cx="124354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연구목적 |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3112" y="4823782"/>
            <a:ext cx="1246643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대상기간 |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1203" y="6079680"/>
            <a:ext cx="127593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사용 모델 |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1203" y="5456493"/>
            <a:ext cx="152365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사용 피처  |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579300" y="1425891"/>
            <a:ext cx="8034832" cy="8028505"/>
            <a:chOff x="0" y="0"/>
            <a:chExt cx="2997332" cy="29949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97332" cy="2994972"/>
            </a:xfrm>
            <a:custGeom>
              <a:avLst/>
              <a:gdLst/>
              <a:ahLst/>
              <a:cxnLst/>
              <a:rect r="r" b="b" t="t" l="l"/>
              <a:pathLst>
                <a:path h="2994972" w="2997332">
                  <a:moveTo>
                    <a:pt x="2872872" y="2994972"/>
                  </a:moveTo>
                  <a:lnTo>
                    <a:pt x="124460" y="2994972"/>
                  </a:lnTo>
                  <a:cubicBezTo>
                    <a:pt x="55880" y="2994972"/>
                    <a:pt x="0" y="2939092"/>
                    <a:pt x="0" y="28705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72872" y="0"/>
                  </a:lnTo>
                  <a:cubicBezTo>
                    <a:pt x="2941452" y="0"/>
                    <a:pt x="2997332" y="55880"/>
                    <a:pt x="2997332" y="124460"/>
                  </a:cubicBezTo>
                  <a:lnTo>
                    <a:pt x="2997332" y="2870512"/>
                  </a:lnTo>
                  <a:cubicBezTo>
                    <a:pt x="2997332" y="2939092"/>
                    <a:pt x="2941452" y="2994972"/>
                    <a:pt x="2872872" y="29949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871965" y="3567459"/>
            <a:ext cx="70002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뉴스와 거시지표를 활용한 다우존스 지수 예측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97239" y="4813832"/>
            <a:ext cx="442793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Nanum Gothic Regular Bold"/>
              </a:rPr>
              <a:t>2018/01/01~ 2019/12/31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7239" y="5456493"/>
            <a:ext cx="526606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국제 금값, 유가, 뉴스 감성, 5가지 환율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85360" y="6079680"/>
            <a:ext cx="517602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Nanum Gothic Regular Bold"/>
              </a:rPr>
              <a:t> LSTM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57915" y="4190645"/>
            <a:ext cx="118260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대상 |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71965" y="4190645"/>
            <a:ext cx="70002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다우존스 지수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8694" y="6641655"/>
            <a:ext cx="1214972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한계 |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85715" y="6645716"/>
            <a:ext cx="5176021" cy="168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2638" indent="-236319" lvl="1">
              <a:lnSpc>
                <a:spcPts val="3393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헤드라인 기사만 사용함으로써 기사 전문 을 사용한 경우보다 분석 정확도 낮음</a:t>
            </a:r>
          </a:p>
          <a:p>
            <a:pPr algn="just" marL="472638" indent="-236319" lvl="1">
              <a:lnSpc>
                <a:spcPts val="3393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Nanum Gothic Regular Bold"/>
              </a:rPr>
              <a:t> </a:t>
            </a:r>
            <a:r>
              <a:rPr lang="en-US" sz="2189">
                <a:solidFill>
                  <a:srgbClr val="000000"/>
                </a:solidFill>
                <a:ea typeface="Nanum Gothic Regular Bold"/>
              </a:rPr>
              <a:t>경제 관련 소셜 미디어 정보 제외되어 다각도의 감성정보가 반영되지 않음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12205" y="2178731"/>
            <a:ext cx="6535073" cy="77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398" spc="359">
                <a:solidFill>
                  <a:srgbClr val="000000"/>
                </a:solidFill>
                <a:ea typeface="Nanum Gothic Regular Bold"/>
              </a:rPr>
              <a:t>주가지수 방향성 예측을 위한 주제 지향</a:t>
            </a:r>
          </a:p>
          <a:p>
            <a:pPr algn="ctr">
              <a:lnSpc>
                <a:spcPts val="3118"/>
              </a:lnSpc>
            </a:pPr>
            <a:r>
              <a:rPr lang="en-US" sz="2398" spc="359">
                <a:solidFill>
                  <a:srgbClr val="000000"/>
                </a:solidFill>
                <a:ea typeface="Nanum Gothic Regular Bold"/>
              </a:rPr>
              <a:t>감성사전 구축 방안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0438349" y="3181437"/>
            <a:ext cx="653507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0527710" y="3567459"/>
            <a:ext cx="1304512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연구목적 |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49619" y="4823782"/>
            <a:ext cx="1246643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대상기간 |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27710" y="5456493"/>
            <a:ext cx="152365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사용 피처  |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18472" y="3567459"/>
            <a:ext cx="70002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주가 상승 감성사전 구축 및 주가지수 상승 예측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43746" y="4813832"/>
            <a:ext cx="442793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Nanum Gothic Regular Bold"/>
              </a:rPr>
              <a:t>2011/07/01~2011/09/01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43746" y="5456493"/>
            <a:ext cx="526606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뉴스 텍스트 데이터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04422" y="4190645"/>
            <a:ext cx="118260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대상 |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18472" y="4190645"/>
            <a:ext cx="700027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Nanum Gothic Regular Bold"/>
              </a:rPr>
              <a:t>M사 F사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27710" y="6055726"/>
            <a:ext cx="1214972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6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한계 |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71257" y="5989051"/>
            <a:ext cx="5176021" cy="82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2638" indent="-236319" lvl="1">
              <a:lnSpc>
                <a:spcPts val="3393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짧은 기간</a:t>
            </a:r>
          </a:p>
          <a:p>
            <a:pPr algn="just" marL="472638" indent="-236319" lvl="1">
              <a:lnSpc>
                <a:spcPts val="3393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ea typeface="Nanum Gothic Regular Bold"/>
              </a:rPr>
              <a:t>특정 품사만 사용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5780" y="2160394"/>
            <a:ext cx="7015292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000000"/>
                </a:solidFill>
                <a:latin typeface="Nanum Gothic Regular Bold"/>
              </a:rPr>
              <a:t>BERT를 활용한 뉴스 감성분석과 </a:t>
            </a:r>
          </a:p>
          <a:p>
            <a:pPr>
              <a:lnSpc>
                <a:spcPts val="3120"/>
              </a:lnSpc>
            </a:pPr>
            <a:r>
              <a:rPr lang="en-US" sz="2400" spc="360">
                <a:solidFill>
                  <a:srgbClr val="000000"/>
                </a:solidFill>
                <a:ea typeface="Nanum Gothic Regular Bold"/>
              </a:rPr>
              <a:t>거시경제 지표 조합을 이용한 주가지수 예측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37014" y="483540"/>
            <a:ext cx="15799125" cy="645441"/>
            <a:chOff x="0" y="0"/>
            <a:chExt cx="21065500" cy="860588"/>
          </a:xfrm>
        </p:grpSpPr>
        <p:grpSp>
          <p:nvGrpSpPr>
            <p:cNvPr name="Group 35" id="35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37" id="37"/>
            <p:cNvSpPr txBox="true"/>
            <p:nvPr/>
          </p:nvSpPr>
          <p:spPr>
            <a:xfrm rot="0">
              <a:off x="1297468" y="-58046"/>
              <a:ext cx="19768032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주제선정 배경, 선행연구(선행연구)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2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7583394" y="93785"/>
            <a:ext cx="367903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C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3843" y="4984829"/>
            <a:ext cx="2207155" cy="1007015"/>
          </a:xfrm>
          <a:custGeom>
            <a:avLst/>
            <a:gdLst/>
            <a:ahLst/>
            <a:cxnLst/>
            <a:rect r="r" b="b" t="t" l="l"/>
            <a:pathLst>
              <a:path h="1007015" w="2207155">
                <a:moveTo>
                  <a:pt x="0" y="0"/>
                </a:moveTo>
                <a:lnTo>
                  <a:pt x="2207155" y="0"/>
                </a:lnTo>
                <a:lnTo>
                  <a:pt x="2207155" y="1007014"/>
                </a:lnTo>
                <a:lnTo>
                  <a:pt x="0" y="1007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4968" y="2137830"/>
            <a:ext cx="6009211" cy="6701011"/>
            <a:chOff x="0" y="0"/>
            <a:chExt cx="3158069" cy="35357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58069" cy="3535795"/>
            </a:xfrm>
            <a:custGeom>
              <a:avLst/>
              <a:gdLst/>
              <a:ahLst/>
              <a:cxnLst/>
              <a:rect r="r" b="b" t="t" l="l"/>
              <a:pathLst>
                <a:path h="3535795" w="3158069">
                  <a:moveTo>
                    <a:pt x="3033609" y="3535794"/>
                  </a:moveTo>
                  <a:lnTo>
                    <a:pt x="124460" y="3535794"/>
                  </a:lnTo>
                  <a:cubicBezTo>
                    <a:pt x="55880" y="3535794"/>
                    <a:pt x="0" y="3479914"/>
                    <a:pt x="0" y="34113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3609" y="0"/>
                  </a:lnTo>
                  <a:cubicBezTo>
                    <a:pt x="3102189" y="0"/>
                    <a:pt x="3158069" y="55880"/>
                    <a:pt x="3158069" y="124460"/>
                  </a:cubicBezTo>
                  <a:lnTo>
                    <a:pt x="3158069" y="3411334"/>
                  </a:lnTo>
                  <a:cubicBezTo>
                    <a:pt x="3158069" y="3479914"/>
                    <a:pt x="3102189" y="3535795"/>
                    <a:pt x="3033609" y="35357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152467" y="3157401"/>
            <a:ext cx="4484861" cy="445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1"/>
              </a:lnSpc>
            </a:pPr>
            <a:r>
              <a:rPr lang="en-US" sz="3615">
                <a:solidFill>
                  <a:srgbClr val="000000"/>
                </a:solidFill>
                <a:latin typeface="Gothic A1 Bold"/>
              </a:rPr>
              <a:t>&lt;기존 논문의 한계점&gt;</a:t>
            </a:r>
          </a:p>
          <a:p>
            <a:pPr algn="ctr">
              <a:lnSpc>
                <a:spcPts val="7000"/>
              </a:lnSpc>
            </a:pPr>
            <a:r>
              <a:rPr lang="en-US" sz="3500">
                <a:solidFill>
                  <a:srgbClr val="000000"/>
                </a:solidFill>
                <a:ea typeface="Nanum Gothic Regular"/>
              </a:rPr>
              <a:t>뉴스</a:t>
            </a:r>
            <a:r>
              <a:rPr lang="en-US" sz="3500">
                <a:solidFill>
                  <a:srgbClr val="000000"/>
                </a:solidFill>
                <a:latin typeface="Nanum Gothic Regular"/>
              </a:rPr>
              <a:t> 제목만 사용</a:t>
            </a:r>
          </a:p>
          <a:p>
            <a:pPr algn="ctr">
              <a:lnSpc>
                <a:spcPts val="7000"/>
              </a:lnSpc>
            </a:pPr>
            <a:r>
              <a:rPr lang="en-US" sz="3500">
                <a:solidFill>
                  <a:srgbClr val="000000"/>
                </a:solidFill>
                <a:ea typeface="Nanum Gothic Regular"/>
              </a:rPr>
              <a:t>짧은 기간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Nanum Gothic Regular"/>
              </a:rPr>
              <a:t>주식장 운영 시간 고려 x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775975" y="2137830"/>
            <a:ext cx="6017057" cy="6701011"/>
            <a:chOff x="0" y="0"/>
            <a:chExt cx="3162192" cy="35357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2192" cy="3535795"/>
            </a:xfrm>
            <a:custGeom>
              <a:avLst/>
              <a:gdLst/>
              <a:ahLst/>
              <a:cxnLst/>
              <a:rect r="r" b="b" t="t" l="l"/>
              <a:pathLst>
                <a:path h="3535795" w="3162192">
                  <a:moveTo>
                    <a:pt x="3037732" y="3535794"/>
                  </a:moveTo>
                  <a:lnTo>
                    <a:pt x="124460" y="3535794"/>
                  </a:lnTo>
                  <a:cubicBezTo>
                    <a:pt x="55880" y="3535794"/>
                    <a:pt x="0" y="3479914"/>
                    <a:pt x="0" y="34113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7732" y="0"/>
                  </a:lnTo>
                  <a:cubicBezTo>
                    <a:pt x="3106312" y="0"/>
                    <a:pt x="3162192" y="55880"/>
                    <a:pt x="3162192" y="124460"/>
                  </a:cubicBezTo>
                  <a:lnTo>
                    <a:pt x="3162192" y="3411334"/>
                  </a:lnTo>
                  <a:cubicBezTo>
                    <a:pt x="3162192" y="3479914"/>
                    <a:pt x="3106312" y="3535795"/>
                    <a:pt x="3037732" y="35357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497879" y="3220866"/>
            <a:ext cx="4573250" cy="4394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0"/>
              </a:lnSpc>
            </a:pPr>
            <a:r>
              <a:rPr lang="en-US" sz="3620">
                <a:solidFill>
                  <a:srgbClr val="000000"/>
                </a:solidFill>
                <a:latin typeface="Arial Nova Bold"/>
              </a:rPr>
              <a:t>&lt;기존 논문과의 차이점&gt;</a:t>
            </a:r>
          </a:p>
          <a:p>
            <a:pPr algn="ctr">
              <a:lnSpc>
                <a:spcPts val="7000"/>
              </a:lnSpc>
            </a:pPr>
            <a:r>
              <a:rPr lang="en-US" sz="3500">
                <a:solidFill>
                  <a:srgbClr val="000000"/>
                </a:solidFill>
                <a:ea typeface="Nanum Gothic Regular"/>
              </a:rPr>
              <a:t>뉴스 본문 사용</a:t>
            </a:r>
          </a:p>
          <a:p>
            <a:pPr algn="ctr">
              <a:lnSpc>
                <a:spcPts val="7000"/>
              </a:lnSpc>
            </a:pPr>
            <a:r>
              <a:rPr lang="en-US" sz="3500">
                <a:solidFill>
                  <a:srgbClr val="000000"/>
                </a:solidFill>
                <a:latin typeface="Nanum Gothic Regular"/>
              </a:rPr>
              <a:t>1년 6개월 기간설정 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Nanum Gothic Regular"/>
              </a:rPr>
              <a:t>주식장 운영 시간 고려</a:t>
            </a:r>
          </a:p>
          <a:p>
            <a:pPr algn="ctr">
              <a:lnSpc>
                <a:spcPts val="724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37014" y="483540"/>
            <a:ext cx="15799125" cy="645441"/>
            <a:chOff x="0" y="0"/>
            <a:chExt cx="21065500" cy="860588"/>
          </a:xfrm>
        </p:grpSpPr>
        <p:grpSp>
          <p:nvGrpSpPr>
            <p:cNvPr name="Group 10" id="10"/>
            <p:cNvGrpSpPr/>
            <p:nvPr/>
          </p:nvGrpSpPr>
          <p:grpSpPr>
            <a:xfrm rot="-5400000">
              <a:off x="483412" y="262146"/>
              <a:ext cx="844008" cy="319716"/>
              <a:chOff x="0" y="0"/>
              <a:chExt cx="1508686" cy="571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255270"/>
                <a:ext cx="150868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08686">
                    <a:moveTo>
                      <a:pt x="121785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08686" y="69850"/>
                    </a:lnTo>
                    <a:lnTo>
                      <a:pt x="1508686" y="0"/>
                    </a:lnTo>
                    <a:close/>
                  </a:path>
                </a:pathLst>
              </a:custGeom>
              <a:solidFill>
                <a:srgbClr val="1B1E1C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297468" y="-58046"/>
              <a:ext cx="19768032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63459"/>
                  </a:solidFill>
                  <a:ea typeface="Maharlika"/>
                </a:rPr>
                <a:t>주제선정 배경, 선행연구(선행연구와 차이점)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6580"/>
              <a:ext cx="511292" cy="843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63459"/>
                  </a:solidFill>
                  <a:latin typeface="Maharlika"/>
                </a:rPr>
                <a:t>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581698" y="93785"/>
            <a:ext cx="371296" cy="55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TDTD고딕M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DAFmVLFGas8</dc:identifier>
  <dcterms:modified xsi:type="dcterms:W3CDTF">2011-08-01T06:04:30Z</dcterms:modified>
  <cp:revision>1</cp:revision>
  <dc:title>텍마하트_최종발표.pptx</dc:title>
</cp:coreProperties>
</file>